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258" r:id="rId3"/>
    <p:sldId id="412" r:id="rId4"/>
    <p:sldId id="411" r:id="rId5"/>
    <p:sldId id="350" r:id="rId6"/>
    <p:sldId id="352" r:id="rId7"/>
    <p:sldId id="355" r:id="rId8"/>
    <p:sldId id="356" r:id="rId9"/>
    <p:sldId id="358" r:id="rId10"/>
    <p:sldId id="359" r:id="rId11"/>
    <p:sldId id="360" r:id="rId12"/>
    <p:sldId id="361" r:id="rId13"/>
    <p:sldId id="408" r:id="rId14"/>
    <p:sldId id="410" r:id="rId15"/>
    <p:sldId id="409" r:id="rId16"/>
    <p:sldId id="413" r:id="rId17"/>
    <p:sldId id="268" r:id="rId18"/>
    <p:sldId id="269" r:id="rId19"/>
    <p:sldId id="271" r:id="rId20"/>
    <p:sldId id="272" r:id="rId21"/>
    <p:sldId id="273" r:id="rId22"/>
    <p:sldId id="274" r:id="rId23"/>
    <p:sldId id="275" r:id="rId24"/>
    <p:sldId id="276" r:id="rId25"/>
    <p:sldId id="277" r:id="rId26"/>
    <p:sldId id="278" r:id="rId27"/>
    <p:sldId id="279" r:id="rId28"/>
    <p:sldId id="281" r:id="rId29"/>
    <p:sldId id="282" r:id="rId30"/>
    <p:sldId id="283" r:id="rId31"/>
    <p:sldId id="298" r:id="rId32"/>
    <p:sldId id="288" r:id="rId33"/>
    <p:sldId id="289" r:id="rId34"/>
    <p:sldId id="294" r:id="rId35"/>
    <p:sldId id="295" r:id="rId36"/>
    <p:sldId id="527" r:id="rId37"/>
    <p:sldId id="297" r:id="rId38"/>
    <p:sldId id="528" r:id="rId39"/>
    <p:sldId id="529" r:id="rId40"/>
    <p:sldId id="301" r:id="rId41"/>
    <p:sldId id="29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tor" initials="LJ" lastIdx="1" clrIdx="0">
    <p:extLst>
      <p:ext uri="{19B8F6BF-5375-455C-9EA6-DF929625EA0E}">
        <p15:presenceInfo xmlns:p15="http://schemas.microsoft.com/office/powerpoint/2012/main" userId="Editor" providerId="None"/>
      </p:ext>
    </p:extLst>
  </p:cmAuthor>
  <p:cmAuthor id="2" name="John Buscombe" initials="JB" lastIdx="1" clrIdx="1">
    <p:extLst>
      <p:ext uri="{19B8F6BF-5375-455C-9EA6-DF929625EA0E}">
        <p15:presenceInfo xmlns:p15="http://schemas.microsoft.com/office/powerpoint/2012/main" userId="40b5834bf46ba2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45D715-EA79-4879-85CF-240EC96BF0E4}" v="2" dt="2025-07-25T09:23:40.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1694" y="283"/>
      </p:cViewPr>
      <p:guideLst/>
    </p:cSldViewPr>
  </p:slideViewPr>
  <p:notesTextViewPr>
    <p:cViewPr>
      <p:scale>
        <a:sx n="1" d="1"/>
        <a:sy n="1" d="1"/>
      </p:scale>
      <p:origin x="0" y="0"/>
    </p:cViewPr>
  </p:notesTextViewPr>
  <p:sorterViewPr>
    <p:cViewPr varScale="1">
      <p:scale>
        <a:sx n="1" d="1"/>
        <a:sy n="1" d="1"/>
      </p:scale>
      <p:origin x="0" y="-75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Buscombe" userId="40b5834bf46ba212" providerId="LiveId" clId="{E345D715-EA79-4879-85CF-240EC96BF0E4}"/>
    <pc:docChg chg="undo custSel delSld modSld">
      <pc:chgData name="John Buscombe" userId="40b5834bf46ba212" providerId="LiveId" clId="{E345D715-EA79-4879-85CF-240EC96BF0E4}" dt="2025-07-25T09:27:00.327" v="107" actId="20577"/>
      <pc:docMkLst>
        <pc:docMk/>
      </pc:docMkLst>
      <pc:sldChg chg="modSp del mod">
        <pc:chgData name="John Buscombe" userId="40b5834bf46ba212" providerId="LiveId" clId="{E345D715-EA79-4879-85CF-240EC96BF0E4}" dt="2025-07-25T09:24:01.938" v="59" actId="2696"/>
        <pc:sldMkLst>
          <pc:docMk/>
          <pc:sldMk cId="736349292" sldId="270"/>
        </pc:sldMkLst>
        <pc:spChg chg="mod">
          <ac:chgData name="John Buscombe" userId="40b5834bf46ba212" providerId="LiveId" clId="{E345D715-EA79-4879-85CF-240EC96BF0E4}" dt="2025-07-25T09:23:13.381" v="51" actId="20577"/>
          <ac:spMkLst>
            <pc:docMk/>
            <pc:sldMk cId="736349292" sldId="270"/>
            <ac:spMk id="92162" creationId="{00000000-0000-0000-0000-000000000000}"/>
          </ac:spMkLst>
        </pc:spChg>
        <pc:spChg chg="mod">
          <ac:chgData name="John Buscombe" userId="40b5834bf46ba212" providerId="LiveId" clId="{E345D715-EA79-4879-85CF-240EC96BF0E4}" dt="2025-07-25T09:22:08.084" v="40" actId="1076"/>
          <ac:spMkLst>
            <pc:docMk/>
            <pc:sldMk cId="736349292" sldId="270"/>
            <ac:spMk id="92163" creationId="{00000000-0000-0000-0000-000000000000}"/>
          </ac:spMkLst>
        </pc:spChg>
      </pc:sldChg>
      <pc:sldChg chg="modSp mod">
        <pc:chgData name="John Buscombe" userId="40b5834bf46ba212" providerId="LiveId" clId="{E345D715-EA79-4879-85CF-240EC96BF0E4}" dt="2025-07-25T09:23:55.638" v="58" actId="1076"/>
        <pc:sldMkLst>
          <pc:docMk/>
          <pc:sldMk cId="3598865874" sldId="271"/>
        </pc:sldMkLst>
        <pc:spChg chg="mod">
          <ac:chgData name="John Buscombe" userId="40b5834bf46ba212" providerId="LiveId" clId="{E345D715-EA79-4879-85CF-240EC96BF0E4}" dt="2025-07-25T09:23:55.638" v="58" actId="1076"/>
          <ac:spMkLst>
            <pc:docMk/>
            <pc:sldMk cId="3598865874" sldId="271"/>
            <ac:spMk id="97282" creationId="{00000000-0000-0000-0000-000000000000}"/>
          </ac:spMkLst>
        </pc:spChg>
        <pc:graphicFrameChg chg="mod modGraphic">
          <ac:chgData name="John Buscombe" userId="40b5834bf46ba212" providerId="LiveId" clId="{E345D715-EA79-4879-85CF-240EC96BF0E4}" dt="2025-07-25T09:22:56.755" v="42" actId="1076"/>
          <ac:graphicFrameMkLst>
            <pc:docMk/>
            <pc:sldMk cId="3598865874" sldId="271"/>
            <ac:graphicFrameMk id="97283" creationId="{00000000-0000-0000-0000-000000000000}"/>
          </ac:graphicFrameMkLst>
        </pc:graphicFrameChg>
      </pc:sldChg>
      <pc:sldChg chg="modSp mod">
        <pc:chgData name="John Buscombe" userId="40b5834bf46ba212" providerId="LiveId" clId="{E345D715-EA79-4879-85CF-240EC96BF0E4}" dt="2025-07-25T09:25:19.399" v="62" actId="20577"/>
        <pc:sldMkLst>
          <pc:docMk/>
          <pc:sldMk cId="2957738772" sldId="277"/>
        </pc:sldMkLst>
        <pc:spChg chg="mod">
          <ac:chgData name="John Buscombe" userId="40b5834bf46ba212" providerId="LiveId" clId="{E345D715-EA79-4879-85CF-240EC96BF0E4}" dt="2025-07-25T09:25:19.399" v="62" actId="20577"/>
          <ac:spMkLst>
            <pc:docMk/>
            <pc:sldMk cId="2957738772" sldId="277"/>
            <ac:spMk id="106499" creationId="{00000000-0000-0000-0000-000000000000}"/>
          </ac:spMkLst>
        </pc:spChg>
      </pc:sldChg>
      <pc:sldChg chg="modSp mod">
        <pc:chgData name="John Buscombe" userId="40b5834bf46ba212" providerId="LiveId" clId="{E345D715-EA79-4879-85CF-240EC96BF0E4}" dt="2025-07-25T09:25:44.001" v="101" actId="20577"/>
        <pc:sldMkLst>
          <pc:docMk/>
          <pc:sldMk cId="1329219481" sldId="278"/>
        </pc:sldMkLst>
        <pc:spChg chg="mod">
          <ac:chgData name="John Buscombe" userId="40b5834bf46ba212" providerId="LiveId" clId="{E345D715-EA79-4879-85CF-240EC96BF0E4}" dt="2025-07-25T09:25:44.001" v="101" actId="20577"/>
          <ac:spMkLst>
            <pc:docMk/>
            <pc:sldMk cId="1329219481" sldId="278"/>
            <ac:spMk id="2" creationId="{00000000-0000-0000-0000-000000000000}"/>
          </ac:spMkLst>
        </pc:spChg>
      </pc:sldChg>
      <pc:sldChg chg="modSp mod">
        <pc:chgData name="John Buscombe" userId="40b5834bf46ba212" providerId="LiveId" clId="{E345D715-EA79-4879-85CF-240EC96BF0E4}" dt="2025-07-25T09:27:00.327" v="107" actId="20577"/>
        <pc:sldMkLst>
          <pc:docMk/>
          <pc:sldMk cId="1199499539" sldId="294"/>
        </pc:sldMkLst>
        <pc:spChg chg="mod">
          <ac:chgData name="John Buscombe" userId="40b5834bf46ba212" providerId="LiveId" clId="{E345D715-EA79-4879-85CF-240EC96BF0E4}" dt="2025-07-25T09:27:00.327" v="107" actId="20577"/>
          <ac:spMkLst>
            <pc:docMk/>
            <pc:sldMk cId="1199499539" sldId="294"/>
            <ac:spMk id="4" creationId="{00000000-0000-0000-0000-000000000000}"/>
          </ac:spMkLst>
        </pc:spChg>
      </pc:sldChg>
      <pc:sldChg chg="modSp mod">
        <pc:chgData name="John Buscombe" userId="40b5834bf46ba212" providerId="LiveId" clId="{E345D715-EA79-4879-85CF-240EC96BF0E4}" dt="2025-07-25T09:19:18.692" v="27" actId="20577"/>
        <pc:sldMkLst>
          <pc:docMk/>
          <pc:sldMk cId="0" sldId="352"/>
        </pc:sldMkLst>
        <pc:spChg chg="mod">
          <ac:chgData name="John Buscombe" userId="40b5834bf46ba212" providerId="LiveId" clId="{E345D715-EA79-4879-85CF-240EC96BF0E4}" dt="2025-07-25T09:19:18.692" v="27" actId="20577"/>
          <ac:spMkLst>
            <pc:docMk/>
            <pc:sldMk cId="0" sldId="352"/>
            <ac:spMk id="7170" creationId="{BB80837A-17FE-EADE-70B9-53684CE01E41}"/>
          </ac:spMkLst>
        </pc:spChg>
      </pc:sldChg>
      <pc:sldChg chg="modSp mod">
        <pc:chgData name="John Buscombe" userId="40b5834bf46ba212" providerId="LiveId" clId="{E345D715-EA79-4879-85CF-240EC96BF0E4}" dt="2025-07-25T09:20:21.097" v="28" actId="20577"/>
        <pc:sldMkLst>
          <pc:docMk/>
          <pc:sldMk cId="0" sldId="408"/>
        </pc:sldMkLst>
        <pc:spChg chg="mod">
          <ac:chgData name="John Buscombe" userId="40b5834bf46ba212" providerId="LiveId" clId="{E345D715-EA79-4879-85CF-240EC96BF0E4}" dt="2025-07-25T09:20:21.097" v="28" actId="20577"/>
          <ac:spMkLst>
            <pc:docMk/>
            <pc:sldMk cId="0" sldId="408"/>
            <ac:spMk id="3" creationId="{EC585C37-AB06-AF7B-3F49-3A9DF0FA36D4}"/>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8-22T08:04:20.306" idx="1">
    <p:pos x="5171" y="2197"/>
    <p:text>Dear Dr Buscombe,
We would like to query the following:
"Found tumours in 5/6 tumours in which it was tested"
The publications says:
Positive scans were obtained for two meningiomas, two gastrinomas, and one carcinoid; negative scans were obtained for one insulinoma (in which unlabelled
octreotide had no effect on insulin levels), one phaeochromocytoma, one adrenal carcinoma
(octreotide had no effect on cortisol levels), and three medullary thyroid carcinomas (octreotide had no effect on calcitonin levels)
Please could you let us know if this needs to be amended?</p:text>
    <p:extLst>
      <p:ext uri="{C676402C-5697-4E1C-873F-D02D1690AC5C}">
        <p15:threadingInfo xmlns:p15="http://schemas.microsoft.com/office/powerpoint/2012/main" timeZoneBias="-60"/>
      </p:ext>
    </p:extLst>
  </p:cm>
  <p:cm authorId="2" dt="2021-08-26T11:26:15.044" idx="1">
    <p:pos x="5171" y="2333"/>
    <p:text>corrected</p:text>
    <p:extLst>
      <p:ext uri="{C676402C-5697-4E1C-873F-D02D1690AC5C}">
        <p15:threadingInfo xmlns:p15="http://schemas.microsoft.com/office/powerpoint/2012/main" timeZoneBias="-6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0A59B-713B-4E92-A246-0DDF737413F9}" type="datetimeFigureOut">
              <a:rPr lang="en-GB" smtClean="0"/>
              <a:t>25/07/2025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FFE4B-0B87-4D99-A724-7C20AF241DC0}" type="slidenum">
              <a:rPr lang="en-GB" smtClean="0"/>
              <a:t>‹#›</a:t>
            </a:fld>
            <a:endParaRPr lang="en-GB"/>
          </a:p>
        </p:txBody>
      </p:sp>
    </p:spTree>
    <p:extLst>
      <p:ext uri="{BB962C8B-B14F-4D97-AF65-F5344CB8AC3E}">
        <p14:creationId xmlns:p14="http://schemas.microsoft.com/office/powerpoint/2010/main" val="1378276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EAEB485-EE1F-E5D8-BDAE-F484428702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8E13E4-7500-4A8C-B502-C840D1D8D403}" type="slidenum">
              <a:rPr lang="en-GB" altLang="en-US" smtClean="0">
                <a:latin typeface="Times New Roman" panose="02020603050405020304" pitchFamily="18" charset="0"/>
              </a:rPr>
              <a:pPr>
                <a:spcBef>
                  <a:spcPct val="0"/>
                </a:spcBef>
              </a:pPr>
              <a:t>7</a:t>
            </a:fld>
            <a:endParaRPr lang="en-GB" altLang="en-US">
              <a:latin typeface="Times New Roman" panose="02020603050405020304" pitchFamily="18" charset="0"/>
            </a:endParaRPr>
          </a:p>
        </p:txBody>
      </p:sp>
      <p:sp>
        <p:nvSpPr>
          <p:cNvPr id="10243" name="Rectangle 2">
            <a:extLst>
              <a:ext uri="{FF2B5EF4-FFF2-40B4-BE49-F238E27FC236}">
                <a16:creationId xmlns:a16="http://schemas.microsoft.com/office/drawing/2014/main" id="{4B8D6FCD-F110-4035-EB03-858ADD623DA5}"/>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666D730B-4F55-9855-9AC4-9EAD8C3289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latin typeface="Arial" panose="020B0604020202020204" pitchFamily="34" charset="0"/>
                <a:cs typeface="Arial" panose="020B0604020202020204" pitchFamily="34" charset="0"/>
              </a:rPr>
              <a:t>In recent years hybrid imaging has been shown to be of value. As you know, iit is now not possible to purchase a PET only scanner, they are all PET/CT. These images are from our new SPECT CT camera, courtesy of one of our specialist registrars Dr Navalkissoor who is presenting a paper looking at the improved specificity from using SPECT alone versus SPECT/CT.</a:t>
            </a:r>
          </a:p>
          <a:p>
            <a:pPr eaLnBrk="1" hangingPunct="1">
              <a:spcBef>
                <a:spcPct val="0"/>
              </a:spcBef>
            </a:pPr>
            <a:r>
              <a:rPr lang="en-GB" altLang="en-US">
                <a:latin typeface="Arial" panose="020B0604020202020204" pitchFamily="34" charset="0"/>
                <a:cs typeface="Arial" panose="020B0604020202020204" pitchFamily="34" charset="0"/>
              </a:rPr>
              <a:t> On this study you can see pelvic uptake on the WB, with uptake clearly localising to an obturator node and to the right pubic symphysis that is associated with bony destruction.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7A7941A-4AEF-4F2E-AAFE-E07779340D52}" type="slidenum">
              <a:rPr lang="en-GB" altLang="en-US" smtClean="0">
                <a:latin typeface="Arial" panose="020B0604020202020204" pitchFamily="34" charset="0"/>
              </a:rPr>
              <a:pPr/>
              <a:t>29</a:t>
            </a:fld>
            <a:endParaRPr lang="en-GB" altLang="en-US">
              <a:latin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In this second patient, there are multiple hepatic and abdominal tracer avid foci on the Ga 68, but the new lung lesion only showed tracer uptake on the FDG, with no uptake in the liver.</a:t>
            </a:r>
          </a:p>
          <a:p>
            <a:r>
              <a:rPr lang="en-GB" altLang="en-US">
                <a:latin typeface="Arial" panose="020B0604020202020204" pitchFamily="34" charset="0"/>
              </a:rPr>
              <a:t>A squamous cell lung carcinoma was found on biopsy.</a:t>
            </a:r>
          </a:p>
        </p:txBody>
      </p:sp>
    </p:spTree>
    <p:extLst>
      <p:ext uri="{BB962C8B-B14F-4D97-AF65-F5344CB8AC3E}">
        <p14:creationId xmlns:p14="http://schemas.microsoft.com/office/powerpoint/2010/main" val="389684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7982CD-F335-4F8F-A717-BF9BF8ECFEFD}" type="datetimeFigureOut">
              <a:rPr lang="en-GB" smtClean="0"/>
              <a:t>25/07/2025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8438D3-57FB-4737-BDE3-1DC3B1E0CC43}" type="slidenum">
              <a:rPr lang="en-GB" smtClean="0"/>
              <a:t>‹#›</a:t>
            </a:fld>
            <a:endParaRPr lang="en-GB"/>
          </a:p>
        </p:txBody>
      </p:sp>
    </p:spTree>
    <p:extLst>
      <p:ext uri="{BB962C8B-B14F-4D97-AF65-F5344CB8AC3E}">
        <p14:creationId xmlns:p14="http://schemas.microsoft.com/office/powerpoint/2010/main" val="113710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982CD-F335-4F8F-A717-BF9BF8ECFEFD}" type="datetimeFigureOut">
              <a:rPr lang="en-GB" smtClean="0"/>
              <a:t>25/07/2025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8438D3-57FB-4737-BDE3-1DC3B1E0CC43}" type="slidenum">
              <a:rPr lang="en-GB" smtClean="0"/>
              <a:t>‹#›</a:t>
            </a:fld>
            <a:endParaRPr lang="en-GB"/>
          </a:p>
        </p:txBody>
      </p:sp>
    </p:spTree>
    <p:extLst>
      <p:ext uri="{BB962C8B-B14F-4D97-AF65-F5344CB8AC3E}">
        <p14:creationId xmlns:p14="http://schemas.microsoft.com/office/powerpoint/2010/main" val="3937152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982CD-F335-4F8F-A717-BF9BF8ECFEFD}" type="datetimeFigureOut">
              <a:rPr lang="en-GB" smtClean="0"/>
              <a:t>25/07/2025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8438D3-57FB-4737-BDE3-1DC3B1E0CC43}" type="slidenum">
              <a:rPr lang="en-GB" smtClean="0"/>
              <a:t>‹#›</a:t>
            </a:fld>
            <a:endParaRPr lang="en-GB"/>
          </a:p>
        </p:txBody>
      </p:sp>
    </p:spTree>
    <p:extLst>
      <p:ext uri="{BB962C8B-B14F-4D97-AF65-F5344CB8AC3E}">
        <p14:creationId xmlns:p14="http://schemas.microsoft.com/office/powerpoint/2010/main" val="129100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982CD-F335-4F8F-A717-BF9BF8ECFEFD}" type="datetimeFigureOut">
              <a:rPr lang="en-GB" smtClean="0"/>
              <a:t>25/07/2025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8438D3-57FB-4737-BDE3-1DC3B1E0CC43}" type="slidenum">
              <a:rPr lang="en-GB" smtClean="0"/>
              <a:t>‹#›</a:t>
            </a:fld>
            <a:endParaRPr lang="en-GB"/>
          </a:p>
        </p:txBody>
      </p:sp>
    </p:spTree>
    <p:extLst>
      <p:ext uri="{BB962C8B-B14F-4D97-AF65-F5344CB8AC3E}">
        <p14:creationId xmlns:p14="http://schemas.microsoft.com/office/powerpoint/2010/main" val="324837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7982CD-F335-4F8F-A717-BF9BF8ECFEFD}" type="datetimeFigureOut">
              <a:rPr lang="en-GB" smtClean="0"/>
              <a:t>25/07/2025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8438D3-57FB-4737-BDE3-1DC3B1E0CC43}" type="slidenum">
              <a:rPr lang="en-GB" smtClean="0"/>
              <a:t>‹#›</a:t>
            </a:fld>
            <a:endParaRPr lang="en-GB"/>
          </a:p>
        </p:txBody>
      </p:sp>
    </p:spTree>
    <p:extLst>
      <p:ext uri="{BB962C8B-B14F-4D97-AF65-F5344CB8AC3E}">
        <p14:creationId xmlns:p14="http://schemas.microsoft.com/office/powerpoint/2010/main" val="93401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7982CD-F335-4F8F-A717-BF9BF8ECFEFD}" type="datetimeFigureOut">
              <a:rPr lang="en-GB" smtClean="0"/>
              <a:t>25/07/2025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8438D3-57FB-4737-BDE3-1DC3B1E0CC43}" type="slidenum">
              <a:rPr lang="en-GB" smtClean="0"/>
              <a:t>‹#›</a:t>
            </a:fld>
            <a:endParaRPr lang="en-GB"/>
          </a:p>
        </p:txBody>
      </p:sp>
    </p:spTree>
    <p:extLst>
      <p:ext uri="{BB962C8B-B14F-4D97-AF65-F5344CB8AC3E}">
        <p14:creationId xmlns:p14="http://schemas.microsoft.com/office/powerpoint/2010/main" val="165925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7982CD-F335-4F8F-A717-BF9BF8ECFEFD}" type="datetimeFigureOut">
              <a:rPr lang="en-GB" smtClean="0"/>
              <a:t>25/07/2025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8438D3-57FB-4737-BDE3-1DC3B1E0CC43}" type="slidenum">
              <a:rPr lang="en-GB" smtClean="0"/>
              <a:t>‹#›</a:t>
            </a:fld>
            <a:endParaRPr lang="en-GB"/>
          </a:p>
        </p:txBody>
      </p:sp>
    </p:spTree>
    <p:extLst>
      <p:ext uri="{BB962C8B-B14F-4D97-AF65-F5344CB8AC3E}">
        <p14:creationId xmlns:p14="http://schemas.microsoft.com/office/powerpoint/2010/main" val="169796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7982CD-F335-4F8F-A717-BF9BF8ECFEFD}" type="datetimeFigureOut">
              <a:rPr lang="en-GB" smtClean="0"/>
              <a:t>25/07/2025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8438D3-57FB-4737-BDE3-1DC3B1E0CC43}" type="slidenum">
              <a:rPr lang="en-GB" smtClean="0"/>
              <a:t>‹#›</a:t>
            </a:fld>
            <a:endParaRPr lang="en-GB"/>
          </a:p>
        </p:txBody>
      </p:sp>
    </p:spTree>
    <p:extLst>
      <p:ext uri="{BB962C8B-B14F-4D97-AF65-F5344CB8AC3E}">
        <p14:creationId xmlns:p14="http://schemas.microsoft.com/office/powerpoint/2010/main" val="40946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982CD-F335-4F8F-A717-BF9BF8ECFEFD}" type="datetimeFigureOut">
              <a:rPr lang="en-GB" smtClean="0"/>
              <a:t>25/07/2025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8438D3-57FB-4737-BDE3-1DC3B1E0CC43}" type="slidenum">
              <a:rPr lang="en-GB" smtClean="0"/>
              <a:t>‹#›</a:t>
            </a:fld>
            <a:endParaRPr lang="en-GB"/>
          </a:p>
        </p:txBody>
      </p:sp>
    </p:spTree>
    <p:extLst>
      <p:ext uri="{BB962C8B-B14F-4D97-AF65-F5344CB8AC3E}">
        <p14:creationId xmlns:p14="http://schemas.microsoft.com/office/powerpoint/2010/main" val="392504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982CD-F335-4F8F-A717-BF9BF8ECFEFD}" type="datetimeFigureOut">
              <a:rPr lang="en-GB" smtClean="0"/>
              <a:t>25/07/2025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8438D3-57FB-4737-BDE3-1DC3B1E0CC43}" type="slidenum">
              <a:rPr lang="en-GB" smtClean="0"/>
              <a:t>‹#›</a:t>
            </a:fld>
            <a:endParaRPr lang="en-GB"/>
          </a:p>
        </p:txBody>
      </p:sp>
    </p:spTree>
    <p:extLst>
      <p:ext uri="{BB962C8B-B14F-4D97-AF65-F5344CB8AC3E}">
        <p14:creationId xmlns:p14="http://schemas.microsoft.com/office/powerpoint/2010/main" val="429118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982CD-F335-4F8F-A717-BF9BF8ECFEFD}" type="datetimeFigureOut">
              <a:rPr lang="en-GB" smtClean="0"/>
              <a:t>25/07/2025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8438D3-57FB-4737-BDE3-1DC3B1E0CC43}" type="slidenum">
              <a:rPr lang="en-GB" smtClean="0"/>
              <a:t>‹#›</a:t>
            </a:fld>
            <a:endParaRPr lang="en-GB"/>
          </a:p>
        </p:txBody>
      </p:sp>
    </p:spTree>
    <p:extLst>
      <p:ext uri="{BB962C8B-B14F-4D97-AF65-F5344CB8AC3E}">
        <p14:creationId xmlns:p14="http://schemas.microsoft.com/office/powerpoint/2010/main" val="291561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982CD-F335-4F8F-A717-BF9BF8ECFEFD}" type="datetimeFigureOut">
              <a:rPr lang="en-GB" smtClean="0"/>
              <a:t>25/07/2025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438D3-57FB-4737-BDE3-1DC3B1E0CC43}" type="slidenum">
              <a:rPr lang="en-GB" smtClean="0"/>
              <a:t>‹#›</a:t>
            </a:fld>
            <a:endParaRPr lang="en-GB"/>
          </a:p>
        </p:txBody>
      </p:sp>
    </p:spTree>
    <p:extLst>
      <p:ext uri="{BB962C8B-B14F-4D97-AF65-F5344CB8AC3E}">
        <p14:creationId xmlns:p14="http://schemas.microsoft.com/office/powerpoint/2010/main" val="2277411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1"/>
          <p:cNvSpPr>
            <a:spLocks noGrp="1"/>
          </p:cNvSpPr>
          <p:nvPr>
            <p:ph type="ctrTitle"/>
          </p:nvPr>
        </p:nvSpPr>
        <p:spPr>
          <a:xfrm>
            <a:off x="685800" y="1041400"/>
            <a:ext cx="7772400" cy="2387600"/>
          </a:xfrm>
        </p:spPr>
        <p:txBody>
          <a:bodyPr>
            <a:normAutofit/>
          </a:bodyPr>
          <a:lstStyle/>
          <a:p>
            <a:r>
              <a:rPr lang="en-GB" altLang="en-US" sz="3600" dirty="0"/>
              <a:t>NET Theragnostics-1</a:t>
            </a:r>
            <a:br>
              <a:rPr lang="en-GB" altLang="en-US" sz="3600" dirty="0"/>
            </a:br>
            <a:br>
              <a:rPr lang="en-GB" altLang="en-US" sz="3600" dirty="0"/>
            </a:br>
            <a:r>
              <a:rPr lang="en-GB" altLang="en-US" sz="3600" dirty="0"/>
              <a:t>Prof John Buscombe</a:t>
            </a:r>
          </a:p>
        </p:txBody>
      </p:sp>
      <p:sp>
        <p:nvSpPr>
          <p:cNvPr id="5122" name="Subtitle 2"/>
          <p:cNvSpPr>
            <a:spLocks noGrp="1"/>
          </p:cNvSpPr>
          <p:nvPr>
            <p:ph type="subTitle" idx="1"/>
          </p:nvPr>
        </p:nvSpPr>
        <p:spPr>
          <a:xfrm>
            <a:off x="2000250" y="4331495"/>
            <a:ext cx="5143500" cy="1241822"/>
          </a:xfrm>
        </p:spPr>
        <p:txBody>
          <a:bodyPr/>
          <a:lstStyle/>
          <a:p>
            <a:pPr eaLnBrk="1" hangingPunct="1"/>
            <a:endParaRPr lang="en-GB" altLang="en-US" dirty="0"/>
          </a:p>
        </p:txBody>
      </p:sp>
      <p:pic>
        <p:nvPicPr>
          <p:cNvPr id="51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9092" y="4637486"/>
            <a:ext cx="4645819" cy="122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834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5ED2FA3-25FF-C6A2-F248-787F43707C13}"/>
              </a:ext>
            </a:extLst>
          </p:cNvPr>
          <p:cNvSpPr>
            <a:spLocks noGrp="1" noChangeArrowheads="1"/>
          </p:cNvSpPr>
          <p:nvPr>
            <p:ph type="title"/>
          </p:nvPr>
        </p:nvSpPr>
        <p:spPr/>
        <p:txBody>
          <a:bodyPr/>
          <a:lstStyle/>
          <a:p>
            <a:r>
              <a:rPr lang="en-GB" altLang="en-US"/>
              <a:t>Wong et al Acad Radiol 2010</a:t>
            </a:r>
          </a:p>
        </p:txBody>
      </p:sp>
      <p:sp>
        <p:nvSpPr>
          <p:cNvPr id="13315" name="Content Placeholder 2">
            <a:extLst>
              <a:ext uri="{FF2B5EF4-FFF2-40B4-BE49-F238E27FC236}">
                <a16:creationId xmlns:a16="http://schemas.microsoft.com/office/drawing/2014/main" id="{2FFD4378-3ACC-BB58-2877-DFDFB1FD4FC4}"/>
              </a:ext>
            </a:extLst>
          </p:cNvPr>
          <p:cNvSpPr>
            <a:spLocks noGrp="1" noChangeArrowheads="1"/>
          </p:cNvSpPr>
          <p:nvPr>
            <p:ph idx="1"/>
          </p:nvPr>
        </p:nvSpPr>
        <p:spPr/>
        <p:txBody>
          <a:bodyPr/>
          <a:lstStyle/>
          <a:p>
            <a:r>
              <a:rPr lang="en-GB" altLang="en-US" sz="2800"/>
              <a:t>49 patients compared SPECT In-111 octreotide with SPECT/CT</a:t>
            </a:r>
          </a:p>
          <a:p>
            <a:r>
              <a:rPr lang="en-GB" altLang="en-US" sz="2800"/>
              <a:t>28% of lesions identified as pathological on SPECT were shown to be due to physiological uptake on SPECT/CT</a:t>
            </a:r>
          </a:p>
          <a:p>
            <a:r>
              <a:rPr lang="en-GB" altLang="en-US" sz="2800"/>
              <a:t>SPECT/CT changed patient management in 24% of patients compared to 14% with SPECT</a:t>
            </a:r>
          </a:p>
          <a:p>
            <a:r>
              <a:rPr lang="en-GB" altLang="en-US" sz="2800"/>
              <a:t>Mainly due to improved confidence in reporting</a:t>
            </a:r>
          </a:p>
          <a:p>
            <a:endParaRPr lang="en-GB"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A7362FD-EB00-295D-2215-9B772A20D737}"/>
              </a:ext>
            </a:extLst>
          </p:cNvPr>
          <p:cNvSpPr>
            <a:spLocks noGrp="1" noChangeArrowheads="1"/>
          </p:cNvSpPr>
          <p:nvPr>
            <p:ph type="title"/>
          </p:nvPr>
        </p:nvSpPr>
        <p:spPr/>
        <p:txBody>
          <a:bodyPr/>
          <a:lstStyle/>
          <a:p>
            <a:r>
              <a:rPr lang="en-GB" altLang="en-US"/>
              <a:t>Perri et al QJNM 2009</a:t>
            </a:r>
          </a:p>
        </p:txBody>
      </p:sp>
      <p:graphicFrame>
        <p:nvGraphicFramePr>
          <p:cNvPr id="4" name="Content Placeholder 3">
            <a:extLst>
              <a:ext uri="{FF2B5EF4-FFF2-40B4-BE49-F238E27FC236}">
                <a16:creationId xmlns:a16="http://schemas.microsoft.com/office/drawing/2014/main" id="{4AEB1709-FCAB-00AE-AAF4-CD96629D738B}"/>
              </a:ext>
            </a:extLst>
          </p:cNvPr>
          <p:cNvGraphicFramePr>
            <a:graphicFrameLocks noGrp="1"/>
          </p:cNvGraphicFramePr>
          <p:nvPr>
            <p:ph idx="1"/>
          </p:nvPr>
        </p:nvGraphicFramePr>
        <p:xfrm>
          <a:off x="323850" y="2924175"/>
          <a:ext cx="8229600" cy="29670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80">
                <a:tc>
                  <a:txBody>
                    <a:bodyPr/>
                    <a:lstStyle/>
                    <a:p>
                      <a:r>
                        <a:rPr lang="en-GB" sz="1800" dirty="0">
                          <a:solidFill>
                            <a:schemeClr val="accent2"/>
                          </a:solidFill>
                        </a:rPr>
                        <a:t>Site</a:t>
                      </a:r>
                      <a:r>
                        <a:rPr lang="en-GB" sz="1800" baseline="0" dirty="0">
                          <a:solidFill>
                            <a:schemeClr val="accent2"/>
                          </a:solidFill>
                        </a:rPr>
                        <a:t> of disease</a:t>
                      </a:r>
                      <a:endParaRPr lang="en-GB" sz="1800" dirty="0">
                        <a:solidFill>
                          <a:schemeClr val="accent2"/>
                        </a:solidFill>
                      </a:endParaRPr>
                    </a:p>
                  </a:txBody>
                  <a:tcPr marT="45725" marB="45725"/>
                </a:tc>
                <a:tc>
                  <a:txBody>
                    <a:bodyPr/>
                    <a:lstStyle/>
                    <a:p>
                      <a:r>
                        <a:rPr lang="en-GB" sz="1800" dirty="0" err="1">
                          <a:solidFill>
                            <a:schemeClr val="accent2"/>
                          </a:solidFill>
                        </a:rPr>
                        <a:t>SPECT</a:t>
                      </a:r>
                      <a:endParaRPr lang="en-GB" sz="1800" dirty="0">
                        <a:solidFill>
                          <a:schemeClr val="accent2"/>
                        </a:solidFill>
                      </a:endParaRPr>
                    </a:p>
                  </a:txBody>
                  <a:tcPr marT="45725" marB="45725"/>
                </a:tc>
                <a:tc>
                  <a:txBody>
                    <a:bodyPr/>
                    <a:lstStyle/>
                    <a:p>
                      <a:r>
                        <a:rPr lang="en-GB" sz="1800" dirty="0" err="1">
                          <a:solidFill>
                            <a:schemeClr val="accent2"/>
                          </a:solidFill>
                        </a:rPr>
                        <a:t>SPECT</a:t>
                      </a:r>
                      <a:r>
                        <a:rPr lang="en-GB" sz="1800" dirty="0">
                          <a:solidFill>
                            <a:schemeClr val="accent2"/>
                          </a:solidFill>
                        </a:rPr>
                        <a:t>-CT</a:t>
                      </a:r>
                    </a:p>
                  </a:txBody>
                  <a:tcPr marT="45725" marB="45725"/>
                </a:tc>
                <a:extLst>
                  <a:ext uri="{0D108BD9-81ED-4DB2-BD59-A6C34878D82A}">
                    <a16:rowId xmlns:a16="http://schemas.microsoft.com/office/drawing/2014/main" val="10000"/>
                  </a:ext>
                </a:extLst>
              </a:tr>
              <a:tr h="370880">
                <a:tc>
                  <a:txBody>
                    <a:bodyPr/>
                    <a:lstStyle/>
                    <a:p>
                      <a:r>
                        <a:rPr lang="en-GB" sz="1800" dirty="0"/>
                        <a:t>Overall</a:t>
                      </a:r>
                    </a:p>
                  </a:txBody>
                  <a:tcPr marT="45725" marB="45725"/>
                </a:tc>
                <a:tc>
                  <a:txBody>
                    <a:bodyPr/>
                    <a:lstStyle/>
                    <a:p>
                      <a:r>
                        <a:rPr lang="en-GB" sz="1800" dirty="0"/>
                        <a:t>46%</a:t>
                      </a:r>
                    </a:p>
                  </a:txBody>
                  <a:tcPr marT="45725" marB="45725"/>
                </a:tc>
                <a:tc>
                  <a:txBody>
                    <a:bodyPr/>
                    <a:lstStyle/>
                    <a:p>
                      <a:r>
                        <a:rPr lang="en-GB" sz="1800" dirty="0"/>
                        <a:t>94%</a:t>
                      </a:r>
                    </a:p>
                  </a:txBody>
                  <a:tcPr marT="45725" marB="45725"/>
                </a:tc>
                <a:extLst>
                  <a:ext uri="{0D108BD9-81ED-4DB2-BD59-A6C34878D82A}">
                    <a16:rowId xmlns:a16="http://schemas.microsoft.com/office/drawing/2014/main" val="10001"/>
                  </a:ext>
                </a:extLst>
              </a:tr>
              <a:tr h="370880">
                <a:tc>
                  <a:txBody>
                    <a:bodyPr/>
                    <a:lstStyle/>
                    <a:p>
                      <a:r>
                        <a:rPr lang="en-GB" sz="1800" dirty="0"/>
                        <a:t>Liver</a:t>
                      </a:r>
                    </a:p>
                  </a:txBody>
                  <a:tcPr marT="45725" marB="45725"/>
                </a:tc>
                <a:tc>
                  <a:txBody>
                    <a:bodyPr/>
                    <a:lstStyle/>
                    <a:p>
                      <a:r>
                        <a:rPr lang="en-GB" sz="1800" dirty="0"/>
                        <a:t>83%</a:t>
                      </a:r>
                    </a:p>
                  </a:txBody>
                  <a:tcPr marT="45725" marB="45725"/>
                </a:tc>
                <a:tc>
                  <a:txBody>
                    <a:bodyPr/>
                    <a:lstStyle/>
                    <a:p>
                      <a:r>
                        <a:rPr lang="en-GB" sz="1800" dirty="0"/>
                        <a:t>100%</a:t>
                      </a:r>
                    </a:p>
                  </a:txBody>
                  <a:tcPr marT="45725" marB="45725"/>
                </a:tc>
                <a:extLst>
                  <a:ext uri="{0D108BD9-81ED-4DB2-BD59-A6C34878D82A}">
                    <a16:rowId xmlns:a16="http://schemas.microsoft.com/office/drawing/2014/main" val="10002"/>
                  </a:ext>
                </a:extLst>
              </a:tr>
              <a:tr h="370880">
                <a:tc>
                  <a:txBody>
                    <a:bodyPr/>
                    <a:lstStyle/>
                    <a:p>
                      <a:r>
                        <a:rPr lang="en-GB" sz="1800" dirty="0"/>
                        <a:t>Lung</a:t>
                      </a:r>
                    </a:p>
                  </a:txBody>
                  <a:tcPr marT="45725" marB="45725"/>
                </a:tc>
                <a:tc>
                  <a:txBody>
                    <a:bodyPr/>
                    <a:lstStyle/>
                    <a:p>
                      <a:r>
                        <a:rPr lang="en-GB" sz="1800" dirty="0"/>
                        <a:t>74%</a:t>
                      </a:r>
                    </a:p>
                  </a:txBody>
                  <a:tcPr marT="45725" marB="45725"/>
                </a:tc>
                <a:tc>
                  <a:txBody>
                    <a:bodyPr/>
                    <a:lstStyle/>
                    <a:p>
                      <a:r>
                        <a:rPr lang="en-GB" sz="1800" dirty="0"/>
                        <a:t>100%</a:t>
                      </a:r>
                    </a:p>
                  </a:txBody>
                  <a:tcPr marT="45725" marB="45725"/>
                </a:tc>
                <a:extLst>
                  <a:ext uri="{0D108BD9-81ED-4DB2-BD59-A6C34878D82A}">
                    <a16:rowId xmlns:a16="http://schemas.microsoft.com/office/drawing/2014/main" val="10003"/>
                  </a:ext>
                </a:extLst>
              </a:tr>
              <a:tr h="370880">
                <a:tc>
                  <a:txBody>
                    <a:bodyPr/>
                    <a:lstStyle/>
                    <a:p>
                      <a:r>
                        <a:rPr lang="en-GB" sz="1800" dirty="0"/>
                        <a:t>Pancreas</a:t>
                      </a:r>
                    </a:p>
                  </a:txBody>
                  <a:tcPr marT="45725" marB="45725"/>
                </a:tc>
                <a:tc>
                  <a:txBody>
                    <a:bodyPr/>
                    <a:lstStyle/>
                    <a:p>
                      <a:r>
                        <a:rPr lang="en-GB" sz="1800" dirty="0"/>
                        <a:t>0%</a:t>
                      </a:r>
                    </a:p>
                  </a:txBody>
                  <a:tcPr marT="45725" marB="45725"/>
                </a:tc>
                <a:tc>
                  <a:txBody>
                    <a:bodyPr/>
                    <a:lstStyle/>
                    <a:p>
                      <a:r>
                        <a:rPr lang="en-GB" sz="1800" dirty="0"/>
                        <a:t>67%</a:t>
                      </a:r>
                    </a:p>
                  </a:txBody>
                  <a:tcPr marT="45725" marB="45725"/>
                </a:tc>
                <a:extLst>
                  <a:ext uri="{0D108BD9-81ED-4DB2-BD59-A6C34878D82A}">
                    <a16:rowId xmlns:a16="http://schemas.microsoft.com/office/drawing/2014/main" val="10004"/>
                  </a:ext>
                </a:extLst>
              </a:tr>
              <a:tr h="370880">
                <a:tc>
                  <a:txBody>
                    <a:bodyPr/>
                    <a:lstStyle/>
                    <a:p>
                      <a:r>
                        <a:rPr lang="en-GB" sz="1800" dirty="0"/>
                        <a:t>Gut</a:t>
                      </a:r>
                    </a:p>
                  </a:txBody>
                  <a:tcPr marT="45725" marB="45725"/>
                </a:tc>
                <a:tc>
                  <a:txBody>
                    <a:bodyPr/>
                    <a:lstStyle/>
                    <a:p>
                      <a:r>
                        <a:rPr lang="en-GB" sz="1800" dirty="0"/>
                        <a:t>40%</a:t>
                      </a:r>
                    </a:p>
                  </a:txBody>
                  <a:tcPr marT="45725" marB="45725"/>
                </a:tc>
                <a:tc>
                  <a:txBody>
                    <a:bodyPr/>
                    <a:lstStyle/>
                    <a:p>
                      <a:r>
                        <a:rPr lang="en-GB" sz="1800" dirty="0"/>
                        <a:t>93%</a:t>
                      </a:r>
                    </a:p>
                  </a:txBody>
                  <a:tcPr marT="45725" marB="45725"/>
                </a:tc>
                <a:extLst>
                  <a:ext uri="{0D108BD9-81ED-4DB2-BD59-A6C34878D82A}">
                    <a16:rowId xmlns:a16="http://schemas.microsoft.com/office/drawing/2014/main" val="10005"/>
                  </a:ext>
                </a:extLst>
              </a:tr>
              <a:tr h="370880">
                <a:tc>
                  <a:txBody>
                    <a:bodyPr/>
                    <a:lstStyle/>
                    <a:p>
                      <a:r>
                        <a:rPr lang="en-GB" sz="1800" dirty="0"/>
                        <a:t>Lymph nodes</a:t>
                      </a:r>
                    </a:p>
                  </a:txBody>
                  <a:tcPr marT="45725" marB="45725"/>
                </a:tc>
                <a:tc>
                  <a:txBody>
                    <a:bodyPr/>
                    <a:lstStyle/>
                    <a:p>
                      <a:r>
                        <a:rPr lang="en-GB" sz="1800" dirty="0"/>
                        <a:t>3%</a:t>
                      </a:r>
                    </a:p>
                  </a:txBody>
                  <a:tcPr marT="45725" marB="45725"/>
                </a:tc>
                <a:tc>
                  <a:txBody>
                    <a:bodyPr/>
                    <a:lstStyle/>
                    <a:p>
                      <a:r>
                        <a:rPr lang="en-GB" sz="1800" dirty="0"/>
                        <a:t>85%</a:t>
                      </a:r>
                    </a:p>
                  </a:txBody>
                  <a:tcPr marT="45725" marB="45725"/>
                </a:tc>
                <a:extLst>
                  <a:ext uri="{0D108BD9-81ED-4DB2-BD59-A6C34878D82A}">
                    <a16:rowId xmlns:a16="http://schemas.microsoft.com/office/drawing/2014/main" val="10006"/>
                  </a:ext>
                </a:extLst>
              </a:tr>
              <a:tr h="370880">
                <a:tc>
                  <a:txBody>
                    <a:bodyPr/>
                    <a:lstStyle/>
                    <a:p>
                      <a:r>
                        <a:rPr lang="en-GB" sz="1800" dirty="0"/>
                        <a:t>Bones</a:t>
                      </a:r>
                    </a:p>
                  </a:txBody>
                  <a:tcPr marT="45725" marB="45725"/>
                </a:tc>
                <a:tc>
                  <a:txBody>
                    <a:bodyPr/>
                    <a:lstStyle/>
                    <a:p>
                      <a:r>
                        <a:rPr lang="en-GB" sz="1800" dirty="0"/>
                        <a:t>34%</a:t>
                      </a:r>
                    </a:p>
                  </a:txBody>
                  <a:tcPr marT="45725" marB="45725"/>
                </a:tc>
                <a:tc>
                  <a:txBody>
                    <a:bodyPr/>
                    <a:lstStyle/>
                    <a:p>
                      <a:r>
                        <a:rPr lang="en-GB" sz="1800" dirty="0"/>
                        <a:t>100%</a:t>
                      </a:r>
                    </a:p>
                  </a:txBody>
                  <a:tcPr marT="45725" marB="45725"/>
                </a:tc>
                <a:extLst>
                  <a:ext uri="{0D108BD9-81ED-4DB2-BD59-A6C34878D82A}">
                    <a16:rowId xmlns:a16="http://schemas.microsoft.com/office/drawing/2014/main" val="10007"/>
                  </a:ext>
                </a:extLst>
              </a:tr>
            </a:tbl>
          </a:graphicData>
        </a:graphic>
      </p:graphicFrame>
      <p:sp>
        <p:nvSpPr>
          <p:cNvPr id="14377" name="TextBox 4">
            <a:extLst>
              <a:ext uri="{FF2B5EF4-FFF2-40B4-BE49-F238E27FC236}">
                <a16:creationId xmlns:a16="http://schemas.microsoft.com/office/drawing/2014/main" id="{72139776-C5C0-6E5E-7D9C-A395C51E8CEC}"/>
              </a:ext>
            </a:extLst>
          </p:cNvPr>
          <p:cNvSpPr txBox="1">
            <a:spLocks noChangeArrowheads="1"/>
          </p:cNvSpPr>
          <p:nvPr/>
        </p:nvSpPr>
        <p:spPr bwMode="auto">
          <a:xfrm>
            <a:off x="1162050" y="1417638"/>
            <a:ext cx="655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a:t>Assessed accuracy of SPECT vs SPECT/CT in  169 lesions in 81 patients imaged with In-111 pentetreotide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9BA9CFF-70FF-6A4A-EF04-45D3F37405A6}"/>
              </a:ext>
            </a:extLst>
          </p:cNvPr>
          <p:cNvSpPr>
            <a:spLocks noGrp="1" noChangeArrowheads="1"/>
          </p:cNvSpPr>
          <p:nvPr>
            <p:ph type="title"/>
          </p:nvPr>
        </p:nvSpPr>
        <p:spPr/>
        <p:txBody>
          <a:bodyPr/>
          <a:lstStyle/>
          <a:p>
            <a:r>
              <a:rPr lang="en-GB" altLang="en-US"/>
              <a:t>Tc-99m HYNIC TATE</a:t>
            </a:r>
            <a:endParaRPr lang="en-US" altLang="en-US"/>
          </a:p>
        </p:txBody>
      </p:sp>
      <p:sp>
        <p:nvSpPr>
          <p:cNvPr id="15363" name="Rectangle 3">
            <a:extLst>
              <a:ext uri="{FF2B5EF4-FFF2-40B4-BE49-F238E27FC236}">
                <a16:creationId xmlns:a16="http://schemas.microsoft.com/office/drawing/2014/main" id="{1BCF8A31-CEF3-C9D9-CF1A-AA3444344FFB}"/>
              </a:ext>
            </a:extLst>
          </p:cNvPr>
          <p:cNvSpPr>
            <a:spLocks noGrp="1" noChangeArrowheads="1"/>
          </p:cNvSpPr>
          <p:nvPr>
            <p:ph type="body" idx="1"/>
          </p:nvPr>
        </p:nvSpPr>
        <p:spPr/>
        <p:txBody>
          <a:bodyPr/>
          <a:lstStyle/>
          <a:p>
            <a:r>
              <a:rPr lang="en-GB" altLang="en-US" sz="2800" dirty="0"/>
              <a:t>Based on </a:t>
            </a:r>
            <a:r>
              <a:rPr lang="en-GB" altLang="en-US" sz="2800" dirty="0" err="1"/>
              <a:t>octreotate</a:t>
            </a:r>
            <a:r>
              <a:rPr lang="en-GB" altLang="en-US" sz="2800" dirty="0"/>
              <a:t> higher SSR-2 affinity</a:t>
            </a:r>
          </a:p>
          <a:p>
            <a:r>
              <a:rPr lang="en-GB" altLang="en-US" sz="2800" dirty="0"/>
              <a:t>Tc-99m linked via nicotinic acid linker</a:t>
            </a:r>
          </a:p>
          <a:p>
            <a:r>
              <a:rPr lang="en-GB" altLang="en-US" sz="2800" dirty="0"/>
              <a:t>Increased uptake in SSR2 positive tumours</a:t>
            </a:r>
          </a:p>
          <a:p>
            <a:r>
              <a:rPr lang="en-GB" altLang="en-US" sz="2800" dirty="0"/>
              <a:t>Much cheaper</a:t>
            </a:r>
          </a:p>
          <a:p>
            <a:r>
              <a:rPr lang="en-GB" altLang="en-US" sz="2800" dirty="0"/>
              <a:t>Lower radiation dose</a:t>
            </a:r>
          </a:p>
          <a:p>
            <a:r>
              <a:rPr lang="en-GB" altLang="en-US" sz="2800" dirty="0"/>
              <a:t>Now widely available</a:t>
            </a:r>
          </a:p>
          <a:p>
            <a:r>
              <a:rPr lang="en-GB" altLang="en-US" sz="2800" dirty="0"/>
              <a:t>May provide solution of Ga-68 DOTATATE not available</a:t>
            </a:r>
            <a:endParaRPr lang="en-US" alt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a:extLst>
              <a:ext uri="{FF2B5EF4-FFF2-40B4-BE49-F238E27FC236}">
                <a16:creationId xmlns:a16="http://schemas.microsoft.com/office/drawing/2014/main" id="{5773C668-4AF1-9A48-106F-1C2E828A4F5F}"/>
              </a:ext>
            </a:extLst>
          </p:cNvPr>
          <p:cNvSpPr>
            <a:spLocks noGrp="1"/>
          </p:cNvSpPr>
          <p:nvPr>
            <p:ph type="title"/>
          </p:nvPr>
        </p:nvSpPr>
        <p:spPr>
          <a:xfrm>
            <a:off x="457200" y="274638"/>
            <a:ext cx="8229600" cy="922337"/>
          </a:xfrm>
          <a:ln>
            <a:solidFill>
              <a:srgbClr val="4F81BD"/>
            </a:solidFill>
            <a:miter lim="800000"/>
            <a:headEnd/>
            <a:tailEnd/>
          </a:ln>
        </p:spPr>
        <p:txBody>
          <a:bodyPr/>
          <a:lstStyle/>
          <a:p>
            <a:r>
              <a:rPr lang="pl-PL" altLang="en-US"/>
              <a:t>NEN/NET –midgut - carcinoid</a:t>
            </a:r>
          </a:p>
        </p:txBody>
      </p:sp>
      <p:sp>
        <p:nvSpPr>
          <p:cNvPr id="3" name="Symbol zastępczy zawartości 2">
            <a:extLst>
              <a:ext uri="{FF2B5EF4-FFF2-40B4-BE49-F238E27FC236}">
                <a16:creationId xmlns:a16="http://schemas.microsoft.com/office/drawing/2014/main" id="{EC585C37-AB06-AF7B-3F49-3A9DF0FA36D4}"/>
              </a:ext>
            </a:extLst>
          </p:cNvPr>
          <p:cNvSpPr>
            <a:spLocks noGrp="1"/>
          </p:cNvSpPr>
          <p:nvPr>
            <p:ph idx="1"/>
          </p:nvPr>
        </p:nvSpPr>
        <p:spPr>
          <a:xfrm>
            <a:off x="457200" y="1268413"/>
            <a:ext cx="8362950" cy="5040312"/>
          </a:xfrm>
          <a:ln>
            <a:solidFill>
              <a:srgbClr val="4F81BD"/>
            </a:solidFill>
          </a:ln>
        </p:spPr>
        <p:txBody>
          <a:bodyPr>
            <a:normAutofit lnSpcReduction="10000"/>
          </a:bodyPr>
          <a:lstStyle/>
          <a:p>
            <a:pPr>
              <a:defRPr/>
            </a:pPr>
            <a:r>
              <a:rPr lang="pl-PL" dirty="0"/>
              <a:t>Male 64 </a:t>
            </a:r>
            <a:r>
              <a:rPr lang="pl-PL" dirty="0" err="1"/>
              <a:t>years</a:t>
            </a:r>
            <a:r>
              <a:rPr lang="pl-PL" dirty="0"/>
              <a:t> </a:t>
            </a:r>
            <a:r>
              <a:rPr lang="pl-PL" dirty="0" err="1"/>
              <a:t>old</a:t>
            </a:r>
            <a:r>
              <a:rPr lang="pl-PL" dirty="0"/>
              <a:t> no </a:t>
            </a:r>
            <a:r>
              <a:rPr lang="pl-PL" dirty="0" err="1"/>
              <a:t>previous</a:t>
            </a:r>
            <a:r>
              <a:rPr lang="pl-PL" dirty="0"/>
              <a:t> </a:t>
            </a:r>
            <a:r>
              <a:rPr lang="pl-PL" dirty="0" err="1"/>
              <a:t>history</a:t>
            </a:r>
            <a:r>
              <a:rPr lang="pl-PL" dirty="0"/>
              <a:t> of </a:t>
            </a:r>
            <a:r>
              <a:rPr lang="pl-PL" dirty="0" err="1"/>
              <a:t>cancer</a:t>
            </a:r>
            <a:r>
              <a:rPr lang="pl-PL" dirty="0"/>
              <a:t>;</a:t>
            </a:r>
          </a:p>
          <a:p>
            <a:pPr>
              <a:defRPr/>
            </a:pPr>
            <a:r>
              <a:rPr lang="pl-PL" dirty="0"/>
              <a:t>From last year diarrh</a:t>
            </a:r>
            <a:r>
              <a:rPr lang="en-GB" dirty="0"/>
              <a:t>o</a:t>
            </a:r>
            <a:r>
              <a:rPr lang="pl-PL" dirty="0"/>
              <a:t>ea and flushing, from 3 months a significant increase severity in symptoms;</a:t>
            </a:r>
          </a:p>
          <a:p>
            <a:pPr>
              <a:defRPr/>
            </a:pPr>
            <a:r>
              <a:rPr lang="pl-PL" dirty="0" err="1"/>
              <a:t>Previous</a:t>
            </a:r>
            <a:r>
              <a:rPr lang="pl-PL" dirty="0"/>
              <a:t> </a:t>
            </a:r>
            <a:r>
              <a:rPr lang="pl-PL" dirty="0" err="1"/>
              <a:t>evaluation</a:t>
            </a:r>
            <a:r>
              <a:rPr lang="pl-PL" dirty="0"/>
              <a:t> for </a:t>
            </a:r>
            <a:r>
              <a:rPr lang="pl-PL" dirty="0" err="1"/>
              <a:t>irritable</a:t>
            </a:r>
            <a:r>
              <a:rPr lang="pl-PL" dirty="0"/>
              <a:t> </a:t>
            </a:r>
            <a:r>
              <a:rPr lang="pl-PL" dirty="0" err="1"/>
              <a:t>bowel</a:t>
            </a:r>
            <a:r>
              <a:rPr lang="pl-PL" dirty="0"/>
              <a:t> </a:t>
            </a:r>
            <a:r>
              <a:rPr lang="pl-PL" dirty="0" err="1"/>
              <a:t>syndrome</a:t>
            </a:r>
            <a:r>
              <a:rPr lang="pl-PL" dirty="0"/>
              <a:t> (-);</a:t>
            </a:r>
          </a:p>
          <a:p>
            <a:pPr>
              <a:defRPr/>
            </a:pPr>
            <a:r>
              <a:rPr lang="pl-PL" dirty="0"/>
              <a:t>In </a:t>
            </a:r>
            <a:r>
              <a:rPr lang="pl-PL" dirty="0" err="1"/>
              <a:t>ultrasound</a:t>
            </a:r>
            <a:r>
              <a:rPr lang="pl-PL" dirty="0"/>
              <a:t> (US) </a:t>
            </a:r>
            <a:r>
              <a:rPr lang="pl-PL" dirty="0" err="1"/>
              <a:t>numerous</a:t>
            </a:r>
            <a:r>
              <a:rPr lang="pl-PL" dirty="0"/>
              <a:t> </a:t>
            </a:r>
            <a:r>
              <a:rPr lang="pl-PL" dirty="0" err="1"/>
              <a:t>focal</a:t>
            </a:r>
            <a:r>
              <a:rPr lang="pl-PL" dirty="0"/>
              <a:t> </a:t>
            </a:r>
            <a:r>
              <a:rPr lang="pl-PL" dirty="0" err="1"/>
              <a:t>lesions</a:t>
            </a:r>
            <a:r>
              <a:rPr lang="pl-PL" dirty="0"/>
              <a:t> </a:t>
            </a:r>
            <a:r>
              <a:rPr lang="pl-PL" dirty="0" err="1"/>
              <a:t>metastatic</a:t>
            </a:r>
            <a:r>
              <a:rPr lang="pl-PL" dirty="0"/>
              <a:t> </a:t>
            </a:r>
            <a:r>
              <a:rPr lang="pl-PL" dirty="0" err="1"/>
              <a:t>type</a:t>
            </a:r>
            <a:r>
              <a:rPr lang="pl-PL" dirty="0"/>
              <a:t> </a:t>
            </a:r>
            <a:r>
              <a:rPr lang="pl-PL" dirty="0" err="1"/>
              <a:t>within</a:t>
            </a:r>
            <a:r>
              <a:rPr lang="pl-PL" dirty="0"/>
              <a:t> the </a:t>
            </a:r>
            <a:r>
              <a:rPr lang="pl-PL" dirty="0" err="1"/>
              <a:t>liver</a:t>
            </a:r>
            <a:r>
              <a:rPr lang="pl-PL" dirty="0"/>
              <a:t>;</a:t>
            </a:r>
          </a:p>
          <a:p>
            <a:pPr>
              <a:defRPr/>
            </a:pPr>
            <a:r>
              <a:rPr lang="pl-PL" dirty="0"/>
              <a:t>On CT - </a:t>
            </a:r>
            <a:r>
              <a:rPr lang="pl-PL" dirty="0" err="1"/>
              <a:t>number</a:t>
            </a:r>
            <a:r>
              <a:rPr lang="pl-PL" dirty="0"/>
              <a:t> of </a:t>
            </a:r>
            <a:r>
              <a:rPr lang="pl-PL" dirty="0" err="1"/>
              <a:t>focal</a:t>
            </a:r>
            <a:r>
              <a:rPr lang="pl-PL" dirty="0"/>
              <a:t> </a:t>
            </a:r>
            <a:r>
              <a:rPr lang="pl-PL" dirty="0" err="1"/>
              <a:t>lesions</a:t>
            </a:r>
            <a:r>
              <a:rPr lang="pl-PL" dirty="0"/>
              <a:t> in the </a:t>
            </a:r>
            <a:r>
              <a:rPr lang="pl-PL" dirty="0" err="1"/>
              <a:t>liver</a:t>
            </a:r>
            <a:r>
              <a:rPr lang="pl-PL" dirty="0"/>
              <a:t>, </a:t>
            </a:r>
            <a:r>
              <a:rPr lang="pl-PL" dirty="0" err="1"/>
              <a:t>hipervscular</a:t>
            </a:r>
            <a:r>
              <a:rPr lang="pl-PL" dirty="0"/>
              <a:t> </a:t>
            </a:r>
            <a:r>
              <a:rPr lang="pl-PL" dirty="0" err="1"/>
              <a:t>mts</a:t>
            </a:r>
            <a:r>
              <a:rPr lang="pl-PL" dirty="0"/>
              <a:t> </a:t>
            </a:r>
            <a:r>
              <a:rPr lang="pl-PL" dirty="0" err="1"/>
              <a:t>type</a:t>
            </a:r>
            <a:r>
              <a:rPr lang="pl-PL" dirty="0"/>
              <a:t>, no </a:t>
            </a:r>
            <a:r>
              <a:rPr lang="pl-PL" dirty="0" err="1"/>
              <a:t>primary</a:t>
            </a:r>
            <a:r>
              <a:rPr lang="pl-PL" dirty="0"/>
              <a:t> </a:t>
            </a:r>
            <a:r>
              <a:rPr lang="pl-PL" dirty="0" err="1"/>
              <a:t>lesion</a:t>
            </a:r>
            <a:r>
              <a:rPr lang="pl-PL" dirty="0"/>
              <a:t> </a:t>
            </a:r>
            <a:r>
              <a:rPr lang="pl-PL" dirty="0" err="1"/>
              <a:t>seen</a:t>
            </a:r>
            <a:r>
              <a:rPr lang="pl-PL" dirty="0"/>
              <a:t> on </a:t>
            </a:r>
            <a:r>
              <a:rPr lang="pl-PL" dirty="0" err="1"/>
              <a:t>initial</a:t>
            </a:r>
            <a:r>
              <a:rPr lang="pl-PL" dirty="0"/>
              <a:t> CT </a:t>
            </a:r>
            <a:r>
              <a:rPr lang="pl-PL" dirty="0" err="1"/>
              <a:t>scan</a:t>
            </a:r>
            <a:r>
              <a:rPr lang="pl-PL" dirty="0"/>
              <a:t>;</a:t>
            </a:r>
          </a:p>
          <a:p>
            <a:pPr>
              <a:defRPr/>
            </a:pPr>
            <a:r>
              <a:rPr lang="pl-PL" dirty="0" err="1"/>
              <a:t>Liver</a:t>
            </a:r>
            <a:r>
              <a:rPr lang="pl-PL" dirty="0"/>
              <a:t> </a:t>
            </a:r>
            <a:r>
              <a:rPr lang="pl-PL" dirty="0" err="1"/>
              <a:t>Bx</a:t>
            </a:r>
            <a:r>
              <a:rPr lang="pl-PL" dirty="0"/>
              <a:t> </a:t>
            </a:r>
            <a:r>
              <a:rPr lang="pl-PL" dirty="0" err="1"/>
              <a:t>liver</a:t>
            </a:r>
            <a:r>
              <a:rPr lang="pl-PL" dirty="0"/>
              <a:t> - NETG2 (Ki-67=5%) - </a:t>
            </a:r>
            <a:r>
              <a:rPr lang="pl-PL" dirty="0" err="1"/>
              <a:t>moderately</a:t>
            </a:r>
            <a:r>
              <a:rPr lang="pl-PL" dirty="0"/>
              <a:t> </a:t>
            </a:r>
            <a:r>
              <a:rPr lang="pl-PL" dirty="0" err="1"/>
              <a:t>differentiated</a:t>
            </a:r>
            <a:r>
              <a:rPr lang="pl-PL" dirty="0"/>
              <a:t> </a:t>
            </a:r>
            <a:r>
              <a:rPr lang="pl-PL" dirty="0" err="1"/>
              <a:t>neuroendocrine</a:t>
            </a:r>
            <a:r>
              <a:rPr lang="pl-PL" dirty="0"/>
              <a:t> </a:t>
            </a:r>
            <a:r>
              <a:rPr lang="pl-PL" dirty="0" err="1"/>
              <a:t>tumors</a:t>
            </a:r>
            <a:r>
              <a:rPr lang="pl-PL" dirty="0"/>
              <a:t> (</a:t>
            </a:r>
            <a:r>
              <a:rPr lang="pl-PL" dirty="0" err="1"/>
              <a:t>carcinoid</a:t>
            </a:r>
            <a:r>
              <a:rPr lang="pl-PL" dirty="0"/>
              <a:t>) </a:t>
            </a:r>
            <a:r>
              <a:rPr lang="pl-PL" dirty="0" err="1"/>
              <a:t>metastases</a:t>
            </a:r>
            <a:r>
              <a:rPr lang="pl-PL"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a:extLst>
              <a:ext uri="{FF2B5EF4-FFF2-40B4-BE49-F238E27FC236}">
                <a16:creationId xmlns:a16="http://schemas.microsoft.com/office/drawing/2014/main" id="{E0A5F6A5-77BB-CBBD-FCE4-9C888D47AA6C}"/>
              </a:ext>
            </a:extLst>
          </p:cNvPr>
          <p:cNvSpPr>
            <a:spLocks noGrp="1" noChangeArrowheads="1"/>
          </p:cNvSpPr>
          <p:nvPr>
            <p:ph type="title"/>
          </p:nvPr>
        </p:nvSpPr>
        <p:spPr/>
        <p:txBody>
          <a:bodyPr/>
          <a:lstStyle/>
          <a:p>
            <a:endParaRPr lang="en-US" altLang="en-US"/>
          </a:p>
        </p:txBody>
      </p:sp>
      <p:pic>
        <p:nvPicPr>
          <p:cNvPr id="17411" name="Picture 2">
            <a:extLst>
              <a:ext uri="{FF2B5EF4-FFF2-40B4-BE49-F238E27FC236}">
                <a16:creationId xmlns:a16="http://schemas.microsoft.com/office/drawing/2014/main" id="{7DD79C5B-DB8C-7E38-8BAC-305774EFB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3" y="44450"/>
            <a:ext cx="2271712" cy="436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3">
            <a:extLst>
              <a:ext uri="{FF2B5EF4-FFF2-40B4-BE49-F238E27FC236}">
                <a16:creationId xmlns:a16="http://schemas.microsoft.com/office/drawing/2014/main" id="{F5E28424-5883-FAC2-EC44-E8320B5B5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581525"/>
            <a:ext cx="8878887" cy="223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4">
            <a:extLst>
              <a:ext uri="{FF2B5EF4-FFF2-40B4-BE49-F238E27FC236}">
                <a16:creationId xmlns:a16="http://schemas.microsoft.com/office/drawing/2014/main" id="{487F046A-BEF5-BE47-4C91-6DD8BD1D2D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73"/>
          <a:stretch>
            <a:fillRect/>
          </a:stretch>
        </p:blipFill>
        <p:spPr bwMode="auto">
          <a:xfrm>
            <a:off x="2411413" y="115888"/>
            <a:ext cx="6116637"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4" name="pole tekstowe 3">
            <a:extLst>
              <a:ext uri="{FF2B5EF4-FFF2-40B4-BE49-F238E27FC236}">
                <a16:creationId xmlns:a16="http://schemas.microsoft.com/office/drawing/2014/main" id="{B0D60010-F79E-2F15-9889-D1EF3D0C0E1D}"/>
              </a:ext>
            </a:extLst>
          </p:cNvPr>
          <p:cNvSpPr txBox="1">
            <a:spLocks noChangeArrowheads="1"/>
          </p:cNvSpPr>
          <p:nvPr/>
        </p:nvSpPr>
        <p:spPr bwMode="auto">
          <a:xfrm>
            <a:off x="2916238" y="3214688"/>
            <a:ext cx="5749925" cy="6461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800"/>
              <a:t>Primary tumour, small bowel NETG2 and local lymph nodes</a:t>
            </a:r>
          </a:p>
          <a:p>
            <a:pPr>
              <a:spcBef>
                <a:spcPct val="0"/>
              </a:spcBef>
              <a:buFontTx/>
              <a:buNone/>
            </a:pPr>
            <a:r>
              <a:rPr lang="pl-PL" altLang="en-US" sz="1800"/>
              <a:t>Involvement. pT4N1M1, CS IV.</a:t>
            </a:r>
            <a:endParaRPr lang="en-US" altLang="en-US" sz="1800"/>
          </a:p>
        </p:txBody>
      </p:sp>
      <p:cxnSp>
        <p:nvCxnSpPr>
          <p:cNvPr id="6" name="Łącznik prosty ze strzałką 5">
            <a:extLst>
              <a:ext uri="{FF2B5EF4-FFF2-40B4-BE49-F238E27FC236}">
                <a16:creationId xmlns:a16="http://schemas.microsoft.com/office/drawing/2014/main" id="{BEB27A53-E1B9-5C9D-67B5-51531A9873A3}"/>
              </a:ext>
            </a:extLst>
          </p:cNvPr>
          <p:cNvCxnSpPr/>
          <p:nvPr/>
        </p:nvCxnSpPr>
        <p:spPr>
          <a:xfrm flipH="1">
            <a:off x="900113" y="3470275"/>
            <a:ext cx="1943100" cy="3905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416" name="pole tekstowe 6">
            <a:extLst>
              <a:ext uri="{FF2B5EF4-FFF2-40B4-BE49-F238E27FC236}">
                <a16:creationId xmlns:a16="http://schemas.microsoft.com/office/drawing/2014/main" id="{F568EAE0-9179-22D5-CBCC-6E6CD84F38DC}"/>
              </a:ext>
            </a:extLst>
          </p:cNvPr>
          <p:cNvSpPr txBox="1">
            <a:spLocks noChangeArrowheads="1"/>
          </p:cNvSpPr>
          <p:nvPr/>
        </p:nvSpPr>
        <p:spPr bwMode="auto">
          <a:xfrm>
            <a:off x="3563938" y="2708275"/>
            <a:ext cx="1789112" cy="369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800"/>
              <a:t>Liver m</a:t>
            </a:r>
            <a:r>
              <a:rPr lang="en-GB" altLang="en-US" sz="1800"/>
              <a:t>e</a:t>
            </a:r>
            <a:r>
              <a:rPr lang="pl-PL" altLang="en-US" sz="1800"/>
              <a:t>t</a:t>
            </a:r>
            <a:r>
              <a:rPr lang="en-GB" altLang="en-US" sz="1800"/>
              <a:t>a</a:t>
            </a:r>
            <a:r>
              <a:rPr lang="pl-PL" altLang="en-US" sz="1800"/>
              <a:t>s</a:t>
            </a:r>
            <a:r>
              <a:rPr lang="en-GB" altLang="en-US" sz="1800"/>
              <a:t>tases </a:t>
            </a:r>
            <a:endParaRPr lang="en-US" altLang="en-US" sz="1800"/>
          </a:p>
        </p:txBody>
      </p:sp>
      <p:cxnSp>
        <p:nvCxnSpPr>
          <p:cNvPr id="9" name="Łącznik prosty ze strzałką 8">
            <a:extLst>
              <a:ext uri="{FF2B5EF4-FFF2-40B4-BE49-F238E27FC236}">
                <a16:creationId xmlns:a16="http://schemas.microsoft.com/office/drawing/2014/main" id="{DD8BD384-03E4-6A79-2CEB-0C0BD2EFD06E}"/>
              </a:ext>
            </a:extLst>
          </p:cNvPr>
          <p:cNvCxnSpPr/>
          <p:nvPr/>
        </p:nvCxnSpPr>
        <p:spPr>
          <a:xfrm flipH="1" flipV="1">
            <a:off x="755650" y="2708275"/>
            <a:ext cx="2592388" cy="1857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418" name="pole tekstowe 9">
            <a:extLst>
              <a:ext uri="{FF2B5EF4-FFF2-40B4-BE49-F238E27FC236}">
                <a16:creationId xmlns:a16="http://schemas.microsoft.com/office/drawing/2014/main" id="{FF7BA706-FE27-4CFA-CBA5-8505A5005C2C}"/>
              </a:ext>
            </a:extLst>
          </p:cNvPr>
          <p:cNvSpPr txBox="1">
            <a:spLocks noChangeArrowheads="1"/>
          </p:cNvSpPr>
          <p:nvPr/>
        </p:nvSpPr>
        <p:spPr bwMode="auto">
          <a:xfrm>
            <a:off x="3548063" y="3995738"/>
            <a:ext cx="1789112" cy="3698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a:t>Liver metastases </a:t>
            </a:r>
            <a:endParaRPr lang="en-US" altLang="en-US" sz="1800"/>
          </a:p>
        </p:txBody>
      </p:sp>
      <p:cxnSp>
        <p:nvCxnSpPr>
          <p:cNvPr id="12" name="Łącznik prosty ze strzałką 11">
            <a:extLst>
              <a:ext uri="{FF2B5EF4-FFF2-40B4-BE49-F238E27FC236}">
                <a16:creationId xmlns:a16="http://schemas.microsoft.com/office/drawing/2014/main" id="{47C3C25E-7CB3-00D6-1C26-AF2477005A02}"/>
              </a:ext>
            </a:extLst>
          </p:cNvPr>
          <p:cNvCxnSpPr/>
          <p:nvPr/>
        </p:nvCxnSpPr>
        <p:spPr>
          <a:xfrm flipH="1">
            <a:off x="1203325" y="4149725"/>
            <a:ext cx="2144713" cy="1295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a:extLst>
              <a:ext uri="{FF2B5EF4-FFF2-40B4-BE49-F238E27FC236}">
                <a16:creationId xmlns:a16="http://schemas.microsoft.com/office/drawing/2014/main" id="{466D2073-3D8D-9986-D3EA-EBA5A26AFC9C}"/>
              </a:ext>
            </a:extLst>
          </p:cNvPr>
          <p:cNvCxnSpPr/>
          <p:nvPr/>
        </p:nvCxnSpPr>
        <p:spPr>
          <a:xfrm flipH="1">
            <a:off x="3779838" y="4408488"/>
            <a:ext cx="504825" cy="12890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a:extLst>
              <a:ext uri="{FF2B5EF4-FFF2-40B4-BE49-F238E27FC236}">
                <a16:creationId xmlns:a16="http://schemas.microsoft.com/office/drawing/2014/main" id="{D3AC40ED-0ECC-5E6C-394E-673DD9F80213}"/>
              </a:ext>
            </a:extLst>
          </p:cNvPr>
          <p:cNvCxnSpPr/>
          <p:nvPr/>
        </p:nvCxnSpPr>
        <p:spPr>
          <a:xfrm>
            <a:off x="5364163" y="4044950"/>
            <a:ext cx="2016125" cy="11128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10A560-2057-98D5-077B-06C058C7481F}"/>
              </a:ext>
            </a:extLst>
          </p:cNvPr>
          <p:cNvSpPr>
            <a:spLocks noGrp="1"/>
          </p:cNvSpPr>
          <p:nvPr>
            <p:ph type="title"/>
          </p:nvPr>
        </p:nvSpPr>
        <p:spPr>
          <a:xfrm>
            <a:off x="250825" y="5805488"/>
            <a:ext cx="8229600" cy="936625"/>
          </a:xfrm>
          <a:ln>
            <a:solidFill>
              <a:schemeClr val="accent1"/>
            </a:solidFill>
          </a:ln>
        </p:spPr>
        <p:txBody>
          <a:bodyPr>
            <a:normAutofit fontScale="90000"/>
          </a:bodyPr>
          <a:lstStyle/>
          <a:p>
            <a:pPr>
              <a:defRPr/>
            </a:pPr>
            <a:r>
              <a:rPr lang="en-GB" sz="1800" dirty="0"/>
              <a:t>On </a:t>
            </a:r>
            <a:r>
              <a:rPr lang="pl-PL" sz="1800" dirty="0"/>
              <a:t>Contrast enhance</a:t>
            </a:r>
            <a:r>
              <a:rPr lang="en-GB" sz="1800" dirty="0"/>
              <a:t>d CT</a:t>
            </a:r>
            <a:r>
              <a:rPr lang="pl-PL" sz="1800" dirty="0"/>
              <a:t> no definitive pathology, seen in small bowell. </a:t>
            </a:r>
            <a:br>
              <a:rPr lang="pl-PL" sz="1800" dirty="0"/>
            </a:br>
            <a:r>
              <a:rPr lang="pl-PL" sz="1800" dirty="0"/>
              <a:t>In SRS </a:t>
            </a:r>
            <a:r>
              <a:rPr lang="pl-PL" sz="1800" dirty="0" err="1"/>
              <a:t>focal</a:t>
            </a:r>
            <a:r>
              <a:rPr lang="pl-PL" sz="1800" dirty="0"/>
              <a:t> </a:t>
            </a:r>
            <a:r>
              <a:rPr lang="pl-PL" sz="1800" dirty="0" err="1"/>
              <a:t>increase</a:t>
            </a:r>
            <a:r>
              <a:rPr lang="pl-PL" sz="1800" dirty="0"/>
              <a:t> of </a:t>
            </a:r>
            <a:r>
              <a:rPr lang="pl-PL" sz="1800" dirty="0" err="1"/>
              <a:t>radiotracer</a:t>
            </a:r>
            <a:r>
              <a:rPr lang="pl-PL" sz="1800" dirty="0"/>
              <a:t> </a:t>
            </a:r>
            <a:r>
              <a:rPr lang="pl-PL" sz="1800" dirty="0" err="1"/>
              <a:t>uptake</a:t>
            </a:r>
            <a:r>
              <a:rPr lang="pl-PL" sz="1800" dirty="0"/>
              <a:t> in small </a:t>
            </a:r>
            <a:r>
              <a:rPr lang="pl-PL" sz="1800" dirty="0" err="1"/>
              <a:t>bowel</a:t>
            </a:r>
            <a:r>
              <a:rPr lang="pl-PL" sz="1800" dirty="0"/>
              <a:t> </a:t>
            </a:r>
            <a:r>
              <a:rPr lang="pl-PL" sz="1800" dirty="0" err="1"/>
              <a:t>tumour</a:t>
            </a:r>
            <a:r>
              <a:rPr lang="pl-PL" sz="1800" dirty="0"/>
              <a:t>. Surgery and pathology confirmed NETG1 </a:t>
            </a:r>
            <a:r>
              <a:rPr lang="en-GB" sz="1800" dirty="0"/>
              <a:t>(</a:t>
            </a:r>
            <a:r>
              <a:rPr lang="pl-PL" sz="1800" dirty="0"/>
              <a:t>Ki-67&lt;2%,</a:t>
            </a:r>
            <a:r>
              <a:rPr lang="en-GB" sz="1800" dirty="0"/>
              <a:t>)</a:t>
            </a:r>
            <a:r>
              <a:rPr lang="pl-PL" sz="1800" dirty="0"/>
              <a:t> s2.5 cm tumour, </a:t>
            </a:r>
            <a:r>
              <a:rPr lang="en-GB" sz="1800" dirty="0"/>
              <a:t>In </a:t>
            </a:r>
            <a:r>
              <a:rPr lang="pl-PL" sz="1800" dirty="0"/>
              <a:t>addition multiple liver m</a:t>
            </a:r>
            <a:r>
              <a:rPr lang="en-GB" sz="1800" dirty="0"/>
              <a:t>e</a:t>
            </a:r>
            <a:r>
              <a:rPr lang="pl-PL" sz="1800" dirty="0"/>
              <a:t>t</a:t>
            </a:r>
            <a:r>
              <a:rPr lang="en-GB" sz="1800" dirty="0"/>
              <a:t>a</a:t>
            </a:r>
            <a:r>
              <a:rPr lang="pl-PL" sz="1800" dirty="0"/>
              <a:t>s</a:t>
            </a:r>
            <a:r>
              <a:rPr lang="en-GB" sz="1800" dirty="0" err="1"/>
              <a:t>tases</a:t>
            </a:r>
            <a:r>
              <a:rPr lang="en-GB" sz="1800" dirty="0"/>
              <a:t> seen showing</a:t>
            </a:r>
            <a:r>
              <a:rPr lang="pl-PL" sz="1800" dirty="0"/>
              <a:t> high </a:t>
            </a:r>
            <a:r>
              <a:rPr lang="pl-PL" sz="1800" baseline="30000" dirty="0"/>
              <a:t>99m</a:t>
            </a:r>
            <a:r>
              <a:rPr lang="pl-PL" sz="1800" dirty="0"/>
              <a:t>Tc HYNICTOC (Tektretyde) uptake.</a:t>
            </a:r>
            <a:endParaRPr lang="en-US" sz="1800" dirty="0"/>
          </a:p>
        </p:txBody>
      </p:sp>
      <p:pic>
        <p:nvPicPr>
          <p:cNvPr id="18435" name="Picture 2">
            <a:extLst>
              <a:ext uri="{FF2B5EF4-FFF2-40B4-BE49-F238E27FC236}">
                <a16:creationId xmlns:a16="http://schemas.microsoft.com/office/drawing/2014/main" id="{ABC1C6EC-8367-9882-FEE9-8828FB5C1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2662238"/>
            <a:ext cx="31623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3">
            <a:extLst>
              <a:ext uri="{FF2B5EF4-FFF2-40B4-BE49-F238E27FC236}">
                <a16:creationId xmlns:a16="http://schemas.microsoft.com/office/drawing/2014/main" id="{F4585F32-5272-42D1-7B24-0FDFC1CBC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60350"/>
            <a:ext cx="2847975"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4">
            <a:extLst>
              <a:ext uri="{FF2B5EF4-FFF2-40B4-BE49-F238E27FC236}">
                <a16:creationId xmlns:a16="http://schemas.microsoft.com/office/drawing/2014/main" id="{AE016DFF-A320-179E-2936-041F28AA5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2205038"/>
            <a:ext cx="30480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5">
            <a:extLst>
              <a:ext uri="{FF2B5EF4-FFF2-40B4-BE49-F238E27FC236}">
                <a16:creationId xmlns:a16="http://schemas.microsoft.com/office/drawing/2014/main" id="{66A49A59-8279-A8DE-B951-060385C785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087" r="8749"/>
          <a:stretch>
            <a:fillRect/>
          </a:stretch>
        </p:blipFill>
        <p:spPr bwMode="auto">
          <a:xfrm>
            <a:off x="103188" y="79375"/>
            <a:ext cx="3124200" cy="255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Łącznik prosty ze strzałką 4">
            <a:extLst>
              <a:ext uri="{FF2B5EF4-FFF2-40B4-BE49-F238E27FC236}">
                <a16:creationId xmlns:a16="http://schemas.microsoft.com/office/drawing/2014/main" id="{71DA4AB7-F13F-D737-E885-ACA6F1F176E4}"/>
              </a:ext>
            </a:extLst>
          </p:cNvPr>
          <p:cNvCxnSpPr/>
          <p:nvPr/>
        </p:nvCxnSpPr>
        <p:spPr>
          <a:xfrm flipH="1" flipV="1">
            <a:off x="1116013" y="765175"/>
            <a:ext cx="2663825" cy="3743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Łącznik prosty ze strzałką 6">
            <a:extLst>
              <a:ext uri="{FF2B5EF4-FFF2-40B4-BE49-F238E27FC236}">
                <a16:creationId xmlns:a16="http://schemas.microsoft.com/office/drawing/2014/main" id="{CDC0906C-2B20-BEF7-060F-A5C552007197}"/>
              </a:ext>
            </a:extLst>
          </p:cNvPr>
          <p:cNvCxnSpPr/>
          <p:nvPr/>
        </p:nvCxnSpPr>
        <p:spPr>
          <a:xfrm flipH="1" flipV="1">
            <a:off x="1116013" y="3357563"/>
            <a:ext cx="2663825"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41" name="pole tekstowe 7">
            <a:extLst>
              <a:ext uri="{FF2B5EF4-FFF2-40B4-BE49-F238E27FC236}">
                <a16:creationId xmlns:a16="http://schemas.microsoft.com/office/drawing/2014/main" id="{E7D2E705-203C-D557-0FD9-3909355D93FC}"/>
              </a:ext>
            </a:extLst>
          </p:cNvPr>
          <p:cNvSpPr txBox="1">
            <a:spLocks noChangeArrowheads="1"/>
          </p:cNvSpPr>
          <p:nvPr/>
        </p:nvSpPr>
        <p:spPr bwMode="auto">
          <a:xfrm>
            <a:off x="3563938" y="4654550"/>
            <a:ext cx="2314575"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800"/>
              <a:t>Primary </a:t>
            </a:r>
            <a:r>
              <a:rPr lang="en-GB" altLang="en-US" sz="1800"/>
              <a:t>in </a:t>
            </a:r>
            <a:r>
              <a:rPr lang="pl-PL" altLang="en-US" sz="1800"/>
              <a:t>small bowel</a:t>
            </a:r>
          </a:p>
          <a:p>
            <a:pPr>
              <a:spcBef>
                <a:spcPct val="0"/>
              </a:spcBef>
              <a:buFontTx/>
              <a:buNone/>
            </a:pPr>
            <a:r>
              <a:rPr lang="pl-PL" altLang="en-US" sz="1800"/>
              <a:t>NETG1 Ki-67&lt;2%</a:t>
            </a:r>
          </a:p>
        </p:txBody>
      </p:sp>
      <p:cxnSp>
        <p:nvCxnSpPr>
          <p:cNvPr id="10" name="Łącznik prosty ze strzałką 9">
            <a:extLst>
              <a:ext uri="{FF2B5EF4-FFF2-40B4-BE49-F238E27FC236}">
                <a16:creationId xmlns:a16="http://schemas.microsoft.com/office/drawing/2014/main" id="{17434A70-3891-A041-437C-3202879C9F5C}"/>
              </a:ext>
            </a:extLst>
          </p:cNvPr>
          <p:cNvCxnSpPr/>
          <p:nvPr/>
        </p:nvCxnSpPr>
        <p:spPr>
          <a:xfrm flipV="1">
            <a:off x="4932363" y="3357563"/>
            <a:ext cx="107950" cy="1079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a:extLst>
              <a:ext uri="{FF2B5EF4-FFF2-40B4-BE49-F238E27FC236}">
                <a16:creationId xmlns:a16="http://schemas.microsoft.com/office/drawing/2014/main" id="{A8472EF0-8946-1F3F-FC41-21584E54B516}"/>
              </a:ext>
            </a:extLst>
          </p:cNvPr>
          <p:cNvCxnSpPr/>
          <p:nvPr/>
        </p:nvCxnSpPr>
        <p:spPr>
          <a:xfrm>
            <a:off x="5724525" y="5013325"/>
            <a:ext cx="1295400" cy="287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B3372-EA03-9DAB-8D62-F6FA23B4CD46}"/>
              </a:ext>
            </a:extLst>
          </p:cNvPr>
          <p:cNvSpPr>
            <a:spLocks noGrp="1"/>
          </p:cNvSpPr>
          <p:nvPr>
            <p:ph type="title"/>
          </p:nvPr>
        </p:nvSpPr>
        <p:spPr/>
        <p:txBody>
          <a:bodyPr/>
          <a:lstStyle/>
          <a:p>
            <a:r>
              <a:rPr lang="en-GB" dirty="0"/>
              <a:t>Can we improve on SPECT-CT</a:t>
            </a:r>
          </a:p>
        </p:txBody>
      </p:sp>
      <p:sp>
        <p:nvSpPr>
          <p:cNvPr id="3" name="Content Placeholder 2">
            <a:extLst>
              <a:ext uri="{FF2B5EF4-FFF2-40B4-BE49-F238E27FC236}">
                <a16:creationId xmlns:a16="http://schemas.microsoft.com/office/drawing/2014/main" id="{11AD9083-0CFC-133A-E147-DF5139528FB3}"/>
              </a:ext>
            </a:extLst>
          </p:cNvPr>
          <p:cNvSpPr>
            <a:spLocks noGrp="1"/>
          </p:cNvSpPr>
          <p:nvPr>
            <p:ph idx="1"/>
          </p:nvPr>
        </p:nvSpPr>
        <p:spPr/>
        <p:txBody>
          <a:bodyPr/>
          <a:lstStyle/>
          <a:p>
            <a:r>
              <a:rPr lang="en-GB" dirty="0"/>
              <a:t>Normally we would look at PET</a:t>
            </a:r>
          </a:p>
          <a:p>
            <a:r>
              <a:rPr lang="en-GB" dirty="0"/>
              <a:t>However, G1 and G2 NETs do not normally have uptake of FDG</a:t>
            </a:r>
          </a:p>
          <a:p>
            <a:r>
              <a:rPr lang="en-GB" dirty="0"/>
              <a:t>Attempts to make F-18 DOTATATE have not worked well</a:t>
            </a:r>
          </a:p>
          <a:p>
            <a:r>
              <a:rPr lang="en-GB" dirty="0"/>
              <a:t>For peptides radiometals work better than halogens which have a large charge and disrupt the peptide chain</a:t>
            </a:r>
          </a:p>
          <a:p>
            <a:r>
              <a:rPr lang="en-GB" dirty="0"/>
              <a:t>Need PET emitting metals</a:t>
            </a:r>
          </a:p>
        </p:txBody>
      </p:sp>
    </p:spTree>
    <p:extLst>
      <p:ext uri="{BB962C8B-B14F-4D97-AF65-F5344CB8AC3E}">
        <p14:creationId xmlns:p14="http://schemas.microsoft.com/office/powerpoint/2010/main" val="2595500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GB"/>
              <a:t>What is Ga-68 DOTATATE</a:t>
            </a:r>
          </a:p>
        </p:txBody>
      </p:sp>
      <p:sp>
        <p:nvSpPr>
          <p:cNvPr id="86019" name="Rectangle 3"/>
          <p:cNvSpPr>
            <a:spLocks noGrp="1" noChangeArrowheads="1"/>
          </p:cNvSpPr>
          <p:nvPr>
            <p:ph type="body" idx="1"/>
          </p:nvPr>
        </p:nvSpPr>
        <p:spPr/>
        <p:txBody>
          <a:bodyPr/>
          <a:lstStyle/>
          <a:p>
            <a:pPr eaLnBrk="1" hangingPunct="1">
              <a:lnSpc>
                <a:spcPct val="90000"/>
              </a:lnSpc>
              <a:defRPr/>
            </a:pPr>
            <a:r>
              <a:rPr lang="en-GB" sz="2800"/>
              <a:t>Ga-68</a:t>
            </a:r>
          </a:p>
          <a:p>
            <a:pPr lvl="1" eaLnBrk="1" hangingPunct="1">
              <a:lnSpc>
                <a:spcPct val="90000"/>
              </a:lnSpc>
              <a:defRPr/>
            </a:pPr>
            <a:r>
              <a:rPr lang="en-GB" sz="2400"/>
              <a:t>Short lived daughter of Ge-68</a:t>
            </a:r>
          </a:p>
          <a:p>
            <a:pPr lvl="1" eaLnBrk="1" hangingPunct="1">
              <a:lnSpc>
                <a:spcPct val="90000"/>
              </a:lnSpc>
              <a:defRPr/>
            </a:pPr>
            <a:r>
              <a:rPr lang="en-GB" sz="2400"/>
              <a:t>Therefore generator produced</a:t>
            </a:r>
          </a:p>
          <a:p>
            <a:pPr lvl="1" eaLnBrk="1" hangingPunct="1">
              <a:lnSpc>
                <a:spcPct val="90000"/>
              </a:lnSpc>
              <a:defRPr/>
            </a:pPr>
            <a:r>
              <a:rPr lang="en-GB" sz="2400"/>
              <a:t>Half life 68 minutes</a:t>
            </a:r>
          </a:p>
          <a:p>
            <a:pPr lvl="1" eaLnBrk="1" hangingPunct="1">
              <a:lnSpc>
                <a:spcPct val="90000"/>
              </a:lnSpc>
              <a:defRPr/>
            </a:pPr>
            <a:r>
              <a:rPr lang="en-GB" sz="2400"/>
              <a:t>Positron emitter</a:t>
            </a:r>
          </a:p>
          <a:p>
            <a:pPr eaLnBrk="1" hangingPunct="1">
              <a:lnSpc>
                <a:spcPct val="90000"/>
              </a:lnSpc>
              <a:defRPr/>
            </a:pPr>
            <a:r>
              <a:rPr lang="en-GB" sz="2800"/>
              <a:t>DOTA</a:t>
            </a:r>
          </a:p>
          <a:p>
            <a:pPr lvl="1" eaLnBrk="1" hangingPunct="1">
              <a:lnSpc>
                <a:spcPct val="90000"/>
              </a:lnSpc>
              <a:defRPr/>
            </a:pPr>
            <a:r>
              <a:rPr lang="en-GB" sz="2400"/>
              <a:t>Linker molecule</a:t>
            </a:r>
          </a:p>
          <a:p>
            <a:pPr eaLnBrk="1" hangingPunct="1">
              <a:lnSpc>
                <a:spcPct val="90000"/>
              </a:lnSpc>
              <a:defRPr/>
            </a:pPr>
            <a:r>
              <a:rPr lang="en-GB" sz="2800"/>
              <a:t>TATE</a:t>
            </a:r>
          </a:p>
          <a:p>
            <a:pPr lvl="1" eaLnBrk="1" hangingPunct="1">
              <a:lnSpc>
                <a:spcPct val="90000"/>
              </a:lnSpc>
              <a:defRPr/>
            </a:pPr>
            <a:r>
              <a:rPr lang="en-GB" sz="2400"/>
              <a:t>Alcoholised somatostatin analogue</a:t>
            </a:r>
          </a:p>
          <a:p>
            <a:pPr lvl="1" eaLnBrk="1" hangingPunct="1">
              <a:lnSpc>
                <a:spcPct val="90000"/>
              </a:lnSpc>
              <a:defRPr/>
            </a:pPr>
            <a:r>
              <a:rPr lang="en-GB" sz="2400"/>
              <a:t>Very high affinity for SSR2 (10x-100x octreotide)</a:t>
            </a:r>
          </a:p>
          <a:p>
            <a:pPr eaLnBrk="1" hangingPunct="1">
              <a:lnSpc>
                <a:spcPct val="90000"/>
              </a:lnSpc>
              <a:defRPr/>
            </a:pPr>
            <a:endParaRPr lang="en-GB" sz="2800"/>
          </a:p>
        </p:txBody>
      </p:sp>
    </p:spTree>
    <p:extLst>
      <p:ext uri="{BB962C8B-B14F-4D97-AF65-F5344CB8AC3E}">
        <p14:creationId xmlns:p14="http://schemas.microsoft.com/office/powerpoint/2010/main" val="21565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GB"/>
              <a:t>Ga-68 somatostatins</a:t>
            </a:r>
          </a:p>
        </p:txBody>
      </p:sp>
      <p:sp>
        <p:nvSpPr>
          <p:cNvPr id="91139" name="Rectangle 3"/>
          <p:cNvSpPr>
            <a:spLocks noGrp="1" noChangeArrowheads="1"/>
          </p:cNvSpPr>
          <p:nvPr>
            <p:ph type="body" idx="1"/>
          </p:nvPr>
        </p:nvSpPr>
        <p:spPr/>
        <p:txBody>
          <a:bodyPr/>
          <a:lstStyle/>
          <a:p>
            <a:pPr eaLnBrk="1" hangingPunct="1">
              <a:lnSpc>
                <a:spcPct val="90000"/>
              </a:lnSpc>
              <a:defRPr/>
            </a:pPr>
            <a:r>
              <a:rPr lang="en-GB"/>
              <a:t>Since 2001 Ga-68 somatostatins used in NET and brain primaries</a:t>
            </a:r>
          </a:p>
          <a:p>
            <a:pPr eaLnBrk="1" hangingPunct="1">
              <a:lnSpc>
                <a:spcPct val="90000"/>
              </a:lnSpc>
              <a:defRPr/>
            </a:pPr>
            <a:r>
              <a:rPr lang="en-GB"/>
              <a:t>Work centred on Hanover, Heidelburg and Basel</a:t>
            </a:r>
          </a:p>
          <a:p>
            <a:pPr eaLnBrk="1" hangingPunct="1">
              <a:lnSpc>
                <a:spcPct val="90000"/>
              </a:lnSpc>
              <a:defRPr/>
            </a:pPr>
            <a:r>
              <a:rPr lang="en-GB"/>
              <a:t>84 patients imaged with Ga-68 DOTATATE and In-111 pentetreotide JNM 2007 from Innsbruck</a:t>
            </a:r>
          </a:p>
          <a:p>
            <a:pPr eaLnBrk="1" hangingPunct="1">
              <a:lnSpc>
                <a:spcPct val="90000"/>
              </a:lnSpc>
              <a:defRPr/>
            </a:pPr>
            <a:r>
              <a:rPr lang="en-GB"/>
              <a:t>Sensitivity 96% compared with 65% with In-111 pentetreotide</a:t>
            </a:r>
          </a:p>
        </p:txBody>
      </p:sp>
    </p:spTree>
    <p:extLst>
      <p:ext uri="{BB962C8B-B14F-4D97-AF65-F5344CB8AC3E}">
        <p14:creationId xmlns:p14="http://schemas.microsoft.com/office/powerpoint/2010/main" val="1687628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4"/>
          <p:cNvSpPr>
            <a:spLocks noGrp="1" noChangeArrowheads="1"/>
          </p:cNvSpPr>
          <p:nvPr>
            <p:ph type="title" idx="4294967295"/>
          </p:nvPr>
        </p:nvSpPr>
        <p:spPr>
          <a:xfrm>
            <a:off x="611505" y="995998"/>
            <a:ext cx="8229600" cy="490537"/>
          </a:xfrm>
        </p:spPr>
        <p:txBody>
          <a:bodyPr>
            <a:normAutofit fontScale="90000"/>
          </a:bodyPr>
          <a:lstStyle/>
          <a:p>
            <a:pPr>
              <a:defRPr/>
            </a:pPr>
            <a:r>
              <a:rPr lang="en-GB" sz="2800" dirty="0">
                <a:solidFill>
                  <a:schemeClr val="folHlink"/>
                </a:solidFill>
              </a:rPr>
              <a:t>Comparison of In-111 </a:t>
            </a:r>
            <a:r>
              <a:rPr lang="en-GB" sz="2800" dirty="0" err="1">
                <a:solidFill>
                  <a:schemeClr val="folHlink"/>
                </a:solidFill>
              </a:rPr>
              <a:t>pentetreotide</a:t>
            </a:r>
            <a:r>
              <a:rPr lang="en-GB" sz="2800" dirty="0">
                <a:solidFill>
                  <a:schemeClr val="folHlink"/>
                </a:solidFill>
              </a:rPr>
              <a:t> with Ga-68 </a:t>
            </a:r>
            <a:r>
              <a:rPr lang="en-GB" sz="2800" dirty="0" err="1">
                <a:solidFill>
                  <a:schemeClr val="folHlink"/>
                </a:solidFill>
              </a:rPr>
              <a:t>Dotatate</a:t>
            </a:r>
            <a:r>
              <a:rPr lang="en-GB" sz="2800" dirty="0">
                <a:solidFill>
                  <a:schemeClr val="folHlink"/>
                </a:solidFill>
              </a:rPr>
              <a:t> PET /computed tomography uptake patterns in patients with Neuroendocrine tumours </a:t>
            </a:r>
            <a:r>
              <a:rPr lang="en-GB" sz="2700" dirty="0"/>
              <a:t>R </a:t>
            </a:r>
            <a:r>
              <a:rPr lang="en-GB" sz="2700" dirty="0" err="1"/>
              <a:t>Srirajaskanthan</a:t>
            </a:r>
            <a:r>
              <a:rPr lang="en-GB" sz="2700" dirty="0"/>
              <a:t>, J </a:t>
            </a:r>
            <a:r>
              <a:rPr lang="en-GB" sz="2700" dirty="0" err="1"/>
              <a:t>Bomanji</a:t>
            </a:r>
            <a:r>
              <a:rPr lang="en-GB" sz="2700" dirty="0"/>
              <a:t>, A-M Quigley, I Kayani, ME Caplin, JCO 2010</a:t>
            </a:r>
            <a:br>
              <a:rPr lang="en-GB" sz="2700" dirty="0"/>
            </a:br>
            <a:endParaRPr lang="en-GB" sz="2700" b="0" dirty="0">
              <a:solidFill>
                <a:schemeClr val="folHlink"/>
              </a:solidFill>
            </a:endParaRPr>
          </a:p>
        </p:txBody>
      </p:sp>
      <p:graphicFrame>
        <p:nvGraphicFramePr>
          <p:cNvPr id="97283" name="Group 3"/>
          <p:cNvGraphicFramePr>
            <a:graphicFrameLocks noGrp="1"/>
          </p:cNvGraphicFramePr>
          <p:nvPr>
            <p:ph idx="4294967295"/>
            <p:extLst>
              <p:ext uri="{D42A27DB-BD31-4B8C-83A1-F6EECF244321}">
                <p14:modId xmlns:p14="http://schemas.microsoft.com/office/powerpoint/2010/main" val="747960629"/>
              </p:ext>
            </p:extLst>
          </p:nvPr>
        </p:nvGraphicFramePr>
        <p:xfrm>
          <a:off x="1822450" y="2125302"/>
          <a:ext cx="5807710" cy="4541562"/>
        </p:xfrm>
        <a:graphic>
          <a:graphicData uri="http://schemas.openxmlformats.org/drawingml/2006/table">
            <a:tbl>
              <a:tblPr/>
              <a:tblGrid>
                <a:gridCol w="4476751">
                  <a:extLst>
                    <a:ext uri="{9D8B030D-6E8A-4147-A177-3AD203B41FA5}">
                      <a16:colId xmlns:a16="http://schemas.microsoft.com/office/drawing/2014/main" val="20000"/>
                    </a:ext>
                  </a:extLst>
                </a:gridCol>
                <a:gridCol w="1330959">
                  <a:extLst>
                    <a:ext uri="{9D8B030D-6E8A-4147-A177-3AD203B41FA5}">
                      <a16:colId xmlns:a16="http://schemas.microsoft.com/office/drawing/2014/main" val="20001"/>
                    </a:ext>
                  </a:extLst>
                </a:gridCol>
              </a:tblGrid>
              <a:tr h="46296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1" i="0" u="none" strike="noStrike" cap="none" normalizeH="0" baseline="0">
                          <a:ln>
                            <a:noFill/>
                          </a:ln>
                          <a:solidFill>
                            <a:schemeClr val="folHlink"/>
                          </a:solidFill>
                          <a:effectLst>
                            <a:outerShdw blurRad="38100" dist="38100" dir="2700000" algn="tl">
                              <a:srgbClr val="000000"/>
                            </a:outerShdw>
                          </a:effectLst>
                          <a:latin typeface="Tahoma" charset="0"/>
                        </a:rPr>
                        <a:t>SCAN APPEARANCE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folHlink"/>
                          </a:solidFill>
                          <a:effectLst>
                            <a:outerShdw blurRad="38100" dist="38100" dir="2700000" algn="tl">
                              <a:srgbClr val="000000"/>
                            </a:outerShdw>
                          </a:effectLst>
                          <a:latin typeface="Tahoma" charset="0"/>
                        </a:rPr>
                        <a:t>N=44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069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Tahoma" charset="0"/>
                        </a:rPr>
                        <a:t>both studies positive, Ga-68 more lesions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Tahoma" charset="0"/>
                        </a:rPr>
                        <a:t>18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824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Tahoma" charset="0"/>
                        </a:rPr>
                        <a:t>both studies positive, In-111 more lesions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Tahoma" charset="0"/>
                        </a:rPr>
                        <a:t>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824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Tahoma" charset="0"/>
                        </a:rPr>
                        <a:t>both studies similar lesions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GB"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Tahoma" charset="0"/>
                        </a:rPr>
                        <a:t>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296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Tahoma" charset="0"/>
                        </a:rPr>
                        <a:t>pos Ga-68, negative In-111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Tahoma" charset="0"/>
                        </a:rPr>
                        <a:t>11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069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Tahoma" charset="0"/>
                        </a:rPr>
                        <a:t>pos In-111, neg Ga-68</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Tahoma" charset="0"/>
                        </a:rPr>
                        <a:t>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296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Tahoma" charset="0"/>
                        </a:rPr>
                        <a:t>both studies negative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dirty="0">
                          <a:ln>
                            <a:noFill/>
                          </a:ln>
                          <a:solidFill>
                            <a:schemeClr val="tx1"/>
                          </a:solidFill>
                          <a:effectLst>
                            <a:outerShdw blurRad="38100" dist="38100" dir="2700000" algn="tl">
                              <a:srgbClr val="000000"/>
                            </a:outerShdw>
                          </a:effectLst>
                          <a:latin typeface="Tahoma" charset="0"/>
                        </a:rPr>
                        <a:t>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9886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Content Placeholder 2"/>
          <p:cNvSpPr>
            <a:spLocks noGrp="1"/>
          </p:cNvSpPr>
          <p:nvPr>
            <p:ph idx="1"/>
          </p:nvPr>
        </p:nvSpPr>
        <p:spPr/>
        <p:txBody>
          <a:bodyPr/>
          <a:lstStyle/>
          <a:p>
            <a:r>
              <a:rPr lang="en-GB" dirty="0"/>
              <a:t>The idea of using somatostatins</a:t>
            </a:r>
          </a:p>
          <a:p>
            <a:r>
              <a:rPr lang="en-GB" dirty="0"/>
              <a:t>Single photon imaging: In-111 and Tc-99m including using SPECT-CT</a:t>
            </a:r>
          </a:p>
          <a:p>
            <a:r>
              <a:rPr lang="en-GB" dirty="0"/>
              <a:t>PET: Ga-68 DOTATATE</a:t>
            </a:r>
          </a:p>
          <a:p>
            <a:r>
              <a:rPr lang="en-GB" dirty="0"/>
              <a:t>PET newer tracers and ideas </a:t>
            </a:r>
          </a:p>
          <a:p>
            <a:endParaRPr lang="en-GB" dirty="0"/>
          </a:p>
        </p:txBody>
      </p:sp>
      <p:sp>
        <p:nvSpPr>
          <p:cNvPr id="4" name="Footer Placeholder 3">
            <a:extLst>
              <a:ext uri="{FF2B5EF4-FFF2-40B4-BE49-F238E27FC236}">
                <a16:creationId xmlns:a16="http://schemas.microsoft.com/office/drawing/2014/main" id="{8ED4BADF-BBCC-BC45-83A1-BCD312869C6D}"/>
              </a:ext>
            </a:extLst>
          </p:cNvPr>
          <p:cNvSpPr>
            <a:spLocks noGrp="1"/>
          </p:cNvSpPr>
          <p:nvPr>
            <p:ph type="ftr" sz="quarter" idx="11"/>
          </p:nvPr>
        </p:nvSpPr>
        <p:spPr>
          <a:xfrm>
            <a:off x="77191" y="6094425"/>
            <a:ext cx="8609610" cy="324556"/>
          </a:xfrm>
        </p:spPr>
        <p:txBody>
          <a:bodyPr/>
          <a:lstStyle/>
          <a:p>
            <a:r>
              <a:rPr lang="en-GB" dirty="0"/>
              <a:t>Cu-64: copper-64; Ga-68: gallium-68; I-123: iodine-123; Lu-177: lutetium-177; PET: positron emission tomography; Tc-99m: technetium-99m.</a:t>
            </a:r>
          </a:p>
        </p:txBody>
      </p:sp>
    </p:spTree>
    <p:extLst>
      <p:ext uri="{BB962C8B-B14F-4D97-AF65-F5344CB8AC3E}">
        <p14:creationId xmlns:p14="http://schemas.microsoft.com/office/powerpoint/2010/main" val="3942874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0"/>
            <a:ext cx="2408237"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221163"/>
            <a:ext cx="32289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188913"/>
            <a:ext cx="183832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4076700"/>
            <a:ext cx="493236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0"/>
          <p:cNvSpPr>
            <a:spLocks noChangeArrowheads="1"/>
          </p:cNvSpPr>
          <p:nvPr/>
        </p:nvSpPr>
        <p:spPr bwMode="auto">
          <a:xfrm>
            <a:off x="3492500" y="620713"/>
            <a:ext cx="30956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a:solidFill>
                  <a:schemeClr val="folHlink"/>
                </a:solidFill>
                <a:latin typeface="Arial" panose="020B0604020202020204" pitchFamily="34" charset="0"/>
              </a:rPr>
              <a:t>Ga-68 PET/CT</a:t>
            </a:r>
            <a:r>
              <a:rPr lang="en-GB" altLang="en-US" sz="2400">
                <a:latin typeface="Arial" panose="020B0604020202020204" pitchFamily="34" charset="0"/>
              </a:rPr>
              <a:t> more lesions than </a:t>
            </a:r>
          </a:p>
          <a:p>
            <a:pPr eaLnBrk="1" hangingPunct="1">
              <a:spcBef>
                <a:spcPct val="0"/>
              </a:spcBef>
              <a:buClrTx/>
              <a:buSzTx/>
              <a:buFontTx/>
              <a:buNone/>
            </a:pPr>
            <a:r>
              <a:rPr lang="en-GB" altLang="en-US" sz="2400">
                <a:latin typeface="Arial" panose="020B0604020202020204" pitchFamily="34" charset="0"/>
              </a:rPr>
              <a:t>In-111 Oct</a:t>
            </a:r>
          </a:p>
          <a:p>
            <a:pPr eaLnBrk="1" hangingPunct="1">
              <a:spcBef>
                <a:spcPct val="0"/>
              </a:spcBef>
              <a:buClrTx/>
              <a:buSzTx/>
              <a:buFontTx/>
              <a:buNone/>
            </a:pPr>
            <a:r>
              <a:rPr lang="en-GB" altLang="en-US" sz="2400">
                <a:latin typeface="Arial" panose="020B0604020202020204" pitchFamily="34" charset="0"/>
              </a:rPr>
              <a:t>In fact 11% of patients negative of In-111 octreotide are positive on Ga-68 DOTATATE</a:t>
            </a:r>
          </a:p>
        </p:txBody>
      </p:sp>
      <p:sp>
        <p:nvSpPr>
          <p:cNvPr id="20487" name="Text Box 11"/>
          <p:cNvSpPr txBox="1">
            <a:spLocks noChangeArrowheads="1"/>
          </p:cNvSpPr>
          <p:nvPr/>
        </p:nvSpPr>
        <p:spPr bwMode="auto">
          <a:xfrm>
            <a:off x="6732588" y="3500438"/>
            <a:ext cx="168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1800">
                <a:solidFill>
                  <a:schemeClr val="bg2"/>
                </a:solidFill>
                <a:latin typeface="Arial" panose="020B0604020202020204" pitchFamily="34" charset="0"/>
              </a:rPr>
              <a:t>In-111 Oct WB</a:t>
            </a:r>
          </a:p>
        </p:txBody>
      </p:sp>
      <p:sp>
        <p:nvSpPr>
          <p:cNvPr id="20488" name="Text Box 12"/>
          <p:cNvSpPr txBox="1">
            <a:spLocks noChangeArrowheads="1"/>
          </p:cNvSpPr>
          <p:nvPr/>
        </p:nvSpPr>
        <p:spPr bwMode="auto">
          <a:xfrm>
            <a:off x="6227763" y="594995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1800">
                <a:solidFill>
                  <a:schemeClr val="bg2"/>
                </a:solidFill>
                <a:latin typeface="Arial" panose="020B0604020202020204" pitchFamily="34" charset="0"/>
              </a:rPr>
              <a:t>SPECT</a:t>
            </a:r>
          </a:p>
        </p:txBody>
      </p:sp>
      <p:sp>
        <p:nvSpPr>
          <p:cNvPr id="20489" name="Text Box 13"/>
          <p:cNvSpPr txBox="1">
            <a:spLocks noChangeArrowheads="1"/>
          </p:cNvSpPr>
          <p:nvPr/>
        </p:nvSpPr>
        <p:spPr bwMode="auto">
          <a:xfrm>
            <a:off x="1258888" y="3933825"/>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1800">
                <a:latin typeface="Arial" panose="020B0604020202020204" pitchFamily="34" charset="0"/>
              </a:rPr>
              <a:t>Ga-68 PET/CT</a:t>
            </a:r>
          </a:p>
        </p:txBody>
      </p:sp>
    </p:spTree>
    <p:extLst>
      <p:ext uri="{BB962C8B-B14F-4D97-AF65-F5344CB8AC3E}">
        <p14:creationId xmlns:p14="http://schemas.microsoft.com/office/powerpoint/2010/main" val="1988423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96975"/>
            <a:ext cx="20161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412875"/>
            <a:ext cx="1762125"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6"/>
          <p:cNvSpPr>
            <a:spLocks noChangeArrowheads="1"/>
          </p:cNvSpPr>
          <p:nvPr/>
        </p:nvSpPr>
        <p:spPr bwMode="auto">
          <a:xfrm>
            <a:off x="1331913" y="404813"/>
            <a:ext cx="5664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solidFill>
                  <a:schemeClr val="folHlink"/>
                </a:solidFill>
                <a:latin typeface="Arial" panose="020B0604020202020204" pitchFamily="34" charset="0"/>
              </a:rPr>
              <a:t>Ga-68 PET/CT</a:t>
            </a:r>
            <a:r>
              <a:rPr lang="en-GB" altLang="en-US" sz="2800">
                <a:latin typeface="Arial" panose="020B0604020202020204" pitchFamily="34" charset="0"/>
              </a:rPr>
              <a:t> pos In-111 Oct neg</a:t>
            </a:r>
          </a:p>
        </p:txBody>
      </p:sp>
      <p:sp>
        <p:nvSpPr>
          <p:cNvPr id="21509" name="Rectangle 8"/>
          <p:cNvSpPr>
            <a:spLocks noChangeArrowheads="1"/>
          </p:cNvSpPr>
          <p:nvPr/>
        </p:nvSpPr>
        <p:spPr bwMode="auto">
          <a:xfrm>
            <a:off x="1476375" y="5734050"/>
            <a:ext cx="192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1800">
                <a:latin typeface="Arial" panose="020B0604020202020204" pitchFamily="34" charset="0"/>
              </a:rPr>
              <a:t>Ga-68 PET MIP  </a:t>
            </a:r>
          </a:p>
        </p:txBody>
      </p:sp>
      <p:sp>
        <p:nvSpPr>
          <p:cNvPr id="21510" name="Rectangle 9"/>
          <p:cNvSpPr>
            <a:spLocks noChangeArrowheads="1"/>
          </p:cNvSpPr>
          <p:nvPr/>
        </p:nvSpPr>
        <p:spPr bwMode="auto">
          <a:xfrm>
            <a:off x="5580063" y="5734050"/>
            <a:ext cx="168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1800">
                <a:latin typeface="Arial" panose="020B0604020202020204" pitchFamily="34" charset="0"/>
              </a:rPr>
              <a:t>In-111 Oct WB</a:t>
            </a:r>
          </a:p>
        </p:txBody>
      </p:sp>
    </p:spTree>
    <p:extLst>
      <p:ext uri="{BB962C8B-B14F-4D97-AF65-F5344CB8AC3E}">
        <p14:creationId xmlns:p14="http://schemas.microsoft.com/office/powerpoint/2010/main" val="3718028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4221163"/>
            <a:ext cx="531177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628775"/>
            <a:ext cx="60769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6"/>
          <p:cNvSpPr>
            <a:spLocks noChangeArrowheads="1"/>
          </p:cNvSpPr>
          <p:nvPr/>
        </p:nvSpPr>
        <p:spPr bwMode="auto">
          <a:xfrm>
            <a:off x="1835150" y="619125"/>
            <a:ext cx="619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a:solidFill>
                  <a:schemeClr val="folHlink"/>
                </a:solidFill>
                <a:latin typeface="Arial" panose="020B0604020202020204" pitchFamily="34" charset="0"/>
              </a:rPr>
              <a:t>Ga-68 PET/CT</a:t>
            </a:r>
            <a:r>
              <a:rPr lang="en-GB" altLang="en-US" sz="2400">
                <a:latin typeface="Arial" panose="020B0604020202020204" pitchFamily="34" charset="0"/>
              </a:rPr>
              <a:t> more lesions than In-111 Oct</a:t>
            </a:r>
          </a:p>
        </p:txBody>
      </p:sp>
      <p:sp>
        <p:nvSpPr>
          <p:cNvPr id="22533" name="Rectangle 7"/>
          <p:cNvSpPr>
            <a:spLocks noChangeArrowheads="1"/>
          </p:cNvSpPr>
          <p:nvPr/>
        </p:nvSpPr>
        <p:spPr bwMode="auto">
          <a:xfrm>
            <a:off x="1331913" y="4652963"/>
            <a:ext cx="132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1800">
                <a:latin typeface="Arial" panose="020B0604020202020204" pitchFamily="34" charset="0"/>
              </a:rPr>
              <a:t>Ga-68 PET</a:t>
            </a:r>
          </a:p>
        </p:txBody>
      </p:sp>
      <p:sp>
        <p:nvSpPr>
          <p:cNvPr id="22534" name="Rectangle 8"/>
          <p:cNvSpPr>
            <a:spLocks noChangeArrowheads="1"/>
          </p:cNvSpPr>
          <p:nvPr/>
        </p:nvSpPr>
        <p:spPr bwMode="auto">
          <a:xfrm>
            <a:off x="1187450" y="1916113"/>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1800">
                <a:latin typeface="Arial" panose="020B0604020202020204" pitchFamily="34" charset="0"/>
              </a:rPr>
              <a:t>In-111 Oct</a:t>
            </a:r>
          </a:p>
        </p:txBody>
      </p:sp>
    </p:spTree>
    <p:extLst>
      <p:ext uri="{BB962C8B-B14F-4D97-AF65-F5344CB8AC3E}">
        <p14:creationId xmlns:p14="http://schemas.microsoft.com/office/powerpoint/2010/main" val="3026246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defRPr/>
            </a:pPr>
            <a:r>
              <a:rPr lang="en-GB" altLang="en-US" dirty="0"/>
              <a:t>Ga-68 DOTATATE-small primary</a:t>
            </a:r>
          </a:p>
        </p:txBody>
      </p:sp>
      <p:pic>
        <p:nvPicPr>
          <p:cNvPr id="23555" name="Content Placeholder 3" descr="IT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1412875"/>
            <a:ext cx="5472112" cy="4840288"/>
          </a:xfrm>
        </p:spPr>
      </p:pic>
    </p:spTree>
    <p:extLst>
      <p:ext uri="{BB962C8B-B14F-4D97-AF65-F5344CB8AC3E}">
        <p14:creationId xmlns:p14="http://schemas.microsoft.com/office/powerpoint/2010/main" val="333087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GB" dirty="0"/>
              <a:t>Ga-68 DOTATATE in Pancreatic NET</a:t>
            </a:r>
          </a:p>
        </p:txBody>
      </p:sp>
      <p:sp>
        <p:nvSpPr>
          <p:cNvPr id="105475" name="Rectangle 3"/>
          <p:cNvSpPr>
            <a:spLocks noGrp="1" noChangeArrowheads="1"/>
          </p:cNvSpPr>
          <p:nvPr>
            <p:ph type="body" idx="1"/>
          </p:nvPr>
        </p:nvSpPr>
        <p:spPr/>
        <p:txBody>
          <a:bodyPr/>
          <a:lstStyle/>
          <a:p>
            <a:pPr eaLnBrk="1" hangingPunct="1">
              <a:lnSpc>
                <a:spcPct val="90000"/>
              </a:lnSpc>
              <a:defRPr/>
            </a:pPr>
            <a:r>
              <a:rPr lang="en-GB"/>
              <a:t>Normally expect uptake of Ga-68 DOTATATE </a:t>
            </a:r>
            <a:r>
              <a:rPr lang="en-GB" i="1"/>
              <a:t>OR </a:t>
            </a:r>
            <a:r>
              <a:rPr lang="en-GB"/>
              <a:t>F-18 FDG</a:t>
            </a:r>
          </a:p>
          <a:p>
            <a:pPr eaLnBrk="1" hangingPunct="1">
              <a:lnSpc>
                <a:spcPct val="90000"/>
              </a:lnSpc>
              <a:defRPr/>
            </a:pPr>
            <a:r>
              <a:rPr lang="en-GB"/>
              <a:t>However in 18 pts Kayani et al (JNM 2005) showed uptake of both </a:t>
            </a:r>
          </a:p>
          <a:p>
            <a:pPr eaLnBrk="1" hangingPunct="1">
              <a:lnSpc>
                <a:spcPct val="90000"/>
              </a:lnSpc>
              <a:defRPr/>
            </a:pPr>
            <a:r>
              <a:rPr lang="en-GB"/>
              <a:t>However more false positives with F-18 FDG</a:t>
            </a:r>
          </a:p>
          <a:p>
            <a:pPr eaLnBrk="1" hangingPunct="1">
              <a:lnSpc>
                <a:spcPct val="90000"/>
              </a:lnSpc>
              <a:defRPr/>
            </a:pPr>
            <a:r>
              <a:rPr lang="en-GB"/>
              <a:t>Recommend use of Ga-68 DOTATATE</a:t>
            </a:r>
          </a:p>
          <a:p>
            <a:pPr eaLnBrk="1" hangingPunct="1">
              <a:lnSpc>
                <a:spcPct val="90000"/>
              </a:lnSpc>
              <a:defRPr/>
            </a:pPr>
            <a:r>
              <a:rPr lang="en-GB"/>
              <a:t>?Co-existent cancer</a:t>
            </a:r>
          </a:p>
        </p:txBody>
      </p:sp>
    </p:spTree>
    <p:extLst>
      <p:ext uri="{BB962C8B-B14F-4D97-AF65-F5344CB8AC3E}">
        <p14:creationId xmlns:p14="http://schemas.microsoft.com/office/powerpoint/2010/main" val="49693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GB" dirty="0"/>
              <a:t>Ga-68 </a:t>
            </a:r>
            <a:r>
              <a:rPr lang="en-GB"/>
              <a:t>DOTATATE in MTC</a:t>
            </a:r>
          </a:p>
        </p:txBody>
      </p:sp>
      <p:sp>
        <p:nvSpPr>
          <p:cNvPr id="106499" name="Rectangle 3"/>
          <p:cNvSpPr>
            <a:spLocks noGrp="1" noChangeArrowheads="1"/>
          </p:cNvSpPr>
          <p:nvPr>
            <p:ph type="body" idx="1"/>
          </p:nvPr>
        </p:nvSpPr>
        <p:spPr/>
        <p:txBody>
          <a:bodyPr/>
          <a:lstStyle/>
          <a:p>
            <a:pPr eaLnBrk="1" hangingPunct="1">
              <a:defRPr/>
            </a:pPr>
            <a:r>
              <a:rPr lang="en-GB" dirty="0"/>
              <a:t>Compared with FDG in MTC</a:t>
            </a:r>
          </a:p>
          <a:p>
            <a:pPr eaLnBrk="1" hangingPunct="1">
              <a:defRPr/>
            </a:pPr>
            <a:r>
              <a:rPr lang="en-GB" dirty="0" err="1"/>
              <a:t>Conry</a:t>
            </a:r>
            <a:r>
              <a:rPr lang="en-GB" dirty="0"/>
              <a:t> et al EJNM 2010</a:t>
            </a:r>
          </a:p>
          <a:p>
            <a:pPr eaLnBrk="1" hangingPunct="1">
              <a:defRPr/>
            </a:pPr>
            <a:r>
              <a:rPr lang="en-GB" dirty="0"/>
              <a:t>18 patients with raised calcitonin</a:t>
            </a:r>
          </a:p>
          <a:p>
            <a:pPr lvl="1" eaLnBrk="1" hangingPunct="1">
              <a:defRPr/>
            </a:pPr>
            <a:r>
              <a:rPr lang="en-GB" dirty="0"/>
              <a:t>13 positive with Ga-68 DOTATATE</a:t>
            </a:r>
          </a:p>
          <a:p>
            <a:pPr lvl="1" eaLnBrk="1" hangingPunct="1">
              <a:defRPr/>
            </a:pPr>
            <a:r>
              <a:rPr lang="en-GB" dirty="0"/>
              <a:t>15 </a:t>
            </a:r>
            <a:r>
              <a:rPr lang="en-GB" dirty="0" err="1"/>
              <a:t>postive</a:t>
            </a:r>
            <a:r>
              <a:rPr lang="en-GB" dirty="0"/>
              <a:t> with F-18 FDG</a:t>
            </a:r>
          </a:p>
          <a:p>
            <a:pPr eaLnBrk="1" hangingPunct="1">
              <a:defRPr/>
            </a:pPr>
            <a:r>
              <a:rPr lang="en-GB" dirty="0"/>
              <a:t>More sites of disease seen with FDG</a:t>
            </a:r>
          </a:p>
          <a:p>
            <a:pPr eaLnBrk="1" hangingPunct="1">
              <a:defRPr/>
            </a:pPr>
            <a:r>
              <a:rPr lang="en-GB" dirty="0"/>
              <a:t>Recent work suggest Ga-DOPA FDG</a:t>
            </a:r>
          </a:p>
        </p:txBody>
      </p:sp>
    </p:spTree>
    <p:extLst>
      <p:ext uri="{BB962C8B-B14F-4D97-AF65-F5344CB8AC3E}">
        <p14:creationId xmlns:p14="http://schemas.microsoft.com/office/powerpoint/2010/main" val="2957738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Ga-68 DOTATATE vs In-111 octreotide phase III trial data</a:t>
            </a:r>
          </a:p>
        </p:txBody>
      </p:sp>
      <p:graphicFrame>
        <p:nvGraphicFramePr>
          <p:cNvPr id="4" name="Content Placeholder 3"/>
          <p:cNvGraphicFramePr>
            <a:graphicFrameLocks noGrp="1"/>
          </p:cNvGraphicFramePr>
          <p:nvPr>
            <p:ph idx="1"/>
          </p:nvPr>
        </p:nvGraphicFramePr>
        <p:xfrm>
          <a:off x="900113" y="4076700"/>
          <a:ext cx="7543800" cy="1112838"/>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70946">
                <a:tc>
                  <a:txBody>
                    <a:bodyPr/>
                    <a:lstStyle/>
                    <a:p>
                      <a:endParaRPr lang="en-GB" sz="1800" dirty="0"/>
                    </a:p>
                  </a:txBody>
                  <a:tcPr marT="45733" marB="45733"/>
                </a:tc>
                <a:tc>
                  <a:txBody>
                    <a:bodyPr/>
                    <a:lstStyle/>
                    <a:p>
                      <a:r>
                        <a:rPr lang="en-GB" sz="1800" dirty="0"/>
                        <a:t>Sensitivity</a:t>
                      </a:r>
                    </a:p>
                  </a:txBody>
                  <a:tcPr marT="45733" marB="45733"/>
                </a:tc>
                <a:tc>
                  <a:txBody>
                    <a:bodyPr/>
                    <a:lstStyle/>
                    <a:p>
                      <a:r>
                        <a:rPr lang="en-GB" sz="1800" dirty="0"/>
                        <a:t>Specificity</a:t>
                      </a:r>
                    </a:p>
                  </a:txBody>
                  <a:tcPr marT="45733" marB="45733"/>
                </a:tc>
                <a:extLst>
                  <a:ext uri="{0D108BD9-81ED-4DB2-BD59-A6C34878D82A}">
                    <a16:rowId xmlns:a16="http://schemas.microsoft.com/office/drawing/2014/main" val="10000"/>
                  </a:ext>
                </a:extLst>
              </a:tr>
              <a:tr h="370946">
                <a:tc>
                  <a:txBody>
                    <a:bodyPr/>
                    <a:lstStyle/>
                    <a:p>
                      <a:r>
                        <a:rPr lang="en-GB" sz="1800" dirty="0"/>
                        <a:t>In-111</a:t>
                      </a:r>
                      <a:r>
                        <a:rPr lang="en-GB" sz="1800" baseline="0" dirty="0"/>
                        <a:t> octreotide</a:t>
                      </a:r>
                      <a:endParaRPr lang="en-GB" sz="1800" dirty="0"/>
                    </a:p>
                  </a:txBody>
                  <a:tcPr marT="45733" marB="45733"/>
                </a:tc>
                <a:tc>
                  <a:txBody>
                    <a:bodyPr/>
                    <a:lstStyle/>
                    <a:p>
                      <a:r>
                        <a:rPr lang="en-GB" sz="1800" dirty="0"/>
                        <a:t>73%</a:t>
                      </a:r>
                    </a:p>
                  </a:txBody>
                  <a:tcPr marT="45733" marB="45733"/>
                </a:tc>
                <a:tc>
                  <a:txBody>
                    <a:bodyPr/>
                    <a:lstStyle/>
                    <a:p>
                      <a:r>
                        <a:rPr lang="en-GB" sz="1800" dirty="0"/>
                        <a:t>93%</a:t>
                      </a:r>
                    </a:p>
                  </a:txBody>
                  <a:tcPr marT="45733" marB="45733"/>
                </a:tc>
                <a:extLst>
                  <a:ext uri="{0D108BD9-81ED-4DB2-BD59-A6C34878D82A}">
                    <a16:rowId xmlns:a16="http://schemas.microsoft.com/office/drawing/2014/main" val="10001"/>
                  </a:ext>
                </a:extLst>
              </a:tr>
              <a:tr h="370946">
                <a:tc>
                  <a:txBody>
                    <a:bodyPr/>
                    <a:lstStyle/>
                    <a:p>
                      <a:r>
                        <a:rPr lang="en-GB" sz="1800" dirty="0"/>
                        <a:t>Ga-68</a:t>
                      </a:r>
                      <a:r>
                        <a:rPr lang="en-GB" sz="1800" baseline="0" dirty="0"/>
                        <a:t> DOTATATE</a:t>
                      </a:r>
                      <a:endParaRPr lang="en-GB" sz="1800" dirty="0"/>
                    </a:p>
                  </a:txBody>
                  <a:tcPr marT="45733" marB="45733"/>
                </a:tc>
                <a:tc>
                  <a:txBody>
                    <a:bodyPr/>
                    <a:lstStyle/>
                    <a:p>
                      <a:r>
                        <a:rPr lang="en-GB" sz="1800" dirty="0"/>
                        <a:t>96%</a:t>
                      </a:r>
                    </a:p>
                  </a:txBody>
                  <a:tcPr marT="45733" marB="45733"/>
                </a:tc>
                <a:tc>
                  <a:txBody>
                    <a:bodyPr/>
                    <a:lstStyle/>
                    <a:p>
                      <a:r>
                        <a:rPr lang="en-GB" sz="1800" dirty="0"/>
                        <a:t>93%</a:t>
                      </a:r>
                    </a:p>
                  </a:txBody>
                  <a:tcPr marT="45733" marB="45733"/>
                </a:tc>
                <a:extLst>
                  <a:ext uri="{0D108BD9-81ED-4DB2-BD59-A6C34878D82A}">
                    <a16:rowId xmlns:a16="http://schemas.microsoft.com/office/drawing/2014/main" val="10002"/>
                  </a:ext>
                </a:extLst>
              </a:tr>
            </a:tbl>
          </a:graphicData>
        </a:graphic>
      </p:graphicFrame>
      <p:sp>
        <p:nvSpPr>
          <p:cNvPr id="26645" name="TextBox 4"/>
          <p:cNvSpPr txBox="1">
            <a:spLocks noChangeArrowheads="1"/>
          </p:cNvSpPr>
          <p:nvPr/>
        </p:nvSpPr>
        <p:spPr bwMode="auto">
          <a:xfrm>
            <a:off x="1066800" y="2133600"/>
            <a:ext cx="72501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2400"/>
              <a:t>Deppen et al JNM 2016</a:t>
            </a:r>
          </a:p>
          <a:p>
            <a:pPr>
              <a:spcBef>
                <a:spcPct val="0"/>
              </a:spcBef>
              <a:buClrTx/>
              <a:buSzTx/>
              <a:buFontTx/>
              <a:buNone/>
            </a:pPr>
            <a:endParaRPr lang="en-GB" altLang="en-US" sz="2400"/>
          </a:p>
          <a:p>
            <a:pPr>
              <a:spcBef>
                <a:spcPct val="0"/>
              </a:spcBef>
              <a:buClrTx/>
              <a:buSzTx/>
              <a:buFontTx/>
              <a:buNone/>
            </a:pPr>
            <a:r>
              <a:rPr lang="en-GB" altLang="en-US" sz="2400"/>
              <a:t>Multi-centre trial 78 patients with NETs imaged with In-111 octreotide and Ga-68 DOTATATE</a:t>
            </a:r>
          </a:p>
        </p:txBody>
      </p:sp>
      <p:sp>
        <p:nvSpPr>
          <p:cNvPr id="26646" name="TextBox 5"/>
          <p:cNvSpPr txBox="1">
            <a:spLocks noChangeArrowheads="1"/>
          </p:cNvSpPr>
          <p:nvPr/>
        </p:nvSpPr>
        <p:spPr bwMode="auto">
          <a:xfrm>
            <a:off x="1187450" y="5589588"/>
            <a:ext cx="698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2000"/>
              <a:t>Ga-68 DOTATATE resulted in a change of management in 28 patients (36%).</a:t>
            </a:r>
          </a:p>
        </p:txBody>
      </p:sp>
    </p:spTree>
    <p:extLst>
      <p:ext uri="{BB962C8B-B14F-4D97-AF65-F5344CB8AC3E}">
        <p14:creationId xmlns:p14="http://schemas.microsoft.com/office/powerpoint/2010/main" val="1329219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FDG vs Ga-68 DOTATATE</a:t>
            </a:r>
          </a:p>
        </p:txBody>
      </p:sp>
      <p:sp>
        <p:nvSpPr>
          <p:cNvPr id="3" name="Content Placeholder 2"/>
          <p:cNvSpPr>
            <a:spLocks noGrp="1"/>
          </p:cNvSpPr>
          <p:nvPr>
            <p:ph idx="1"/>
          </p:nvPr>
        </p:nvSpPr>
        <p:spPr/>
        <p:txBody>
          <a:bodyPr/>
          <a:lstStyle/>
          <a:p>
            <a:pPr>
              <a:defRPr/>
            </a:pPr>
            <a:r>
              <a:rPr lang="en-GB" dirty="0"/>
              <a:t>Originally thought if one positive other not</a:t>
            </a:r>
          </a:p>
          <a:p>
            <a:pPr>
              <a:defRPr/>
            </a:pPr>
            <a:r>
              <a:rPr lang="en-GB" dirty="0"/>
              <a:t>However, more complex some NETs of foregut origin can be positive with both agents</a:t>
            </a:r>
          </a:p>
          <a:p>
            <a:pPr>
              <a:defRPr/>
            </a:pPr>
            <a:r>
              <a:rPr lang="en-GB" dirty="0"/>
              <a:t>Beware up to 20% of NET patients can also have a cancer  </a:t>
            </a:r>
          </a:p>
        </p:txBody>
      </p:sp>
      <p:pic>
        <p:nvPicPr>
          <p:cNvPr id="4" name="Picture 3">
            <a:extLst>
              <a:ext uri="{FF2B5EF4-FFF2-40B4-BE49-F238E27FC236}">
                <a16:creationId xmlns:a16="http://schemas.microsoft.com/office/drawing/2014/main" id="{359D1E13-1B1E-4EAC-7FEF-5B71894C13F8}"/>
              </a:ext>
            </a:extLst>
          </p:cNvPr>
          <p:cNvPicPr>
            <a:picLocks noChangeAspect="1"/>
          </p:cNvPicPr>
          <p:nvPr/>
        </p:nvPicPr>
        <p:blipFill>
          <a:blip r:embed="rId2"/>
          <a:stretch>
            <a:fillRect/>
          </a:stretch>
        </p:blipFill>
        <p:spPr>
          <a:xfrm>
            <a:off x="691191" y="4587070"/>
            <a:ext cx="7901101" cy="1511939"/>
          </a:xfrm>
          <a:prstGeom prst="rect">
            <a:avLst/>
          </a:prstGeom>
        </p:spPr>
      </p:pic>
      <p:pic>
        <p:nvPicPr>
          <p:cNvPr id="5" name="Picture 4">
            <a:extLst>
              <a:ext uri="{FF2B5EF4-FFF2-40B4-BE49-F238E27FC236}">
                <a16:creationId xmlns:a16="http://schemas.microsoft.com/office/drawing/2014/main" id="{5DF6F833-2D15-9C0E-D0DD-E11E87A6FB59}"/>
              </a:ext>
            </a:extLst>
          </p:cNvPr>
          <p:cNvPicPr>
            <a:picLocks noChangeAspect="1"/>
          </p:cNvPicPr>
          <p:nvPr/>
        </p:nvPicPr>
        <p:blipFill>
          <a:blip r:embed="rId3"/>
          <a:stretch>
            <a:fillRect/>
          </a:stretch>
        </p:blipFill>
        <p:spPr>
          <a:xfrm>
            <a:off x="1264265" y="4587070"/>
            <a:ext cx="7328027" cy="1383912"/>
          </a:xfrm>
          <a:prstGeom prst="rect">
            <a:avLst/>
          </a:prstGeom>
        </p:spPr>
      </p:pic>
      <p:sp>
        <p:nvSpPr>
          <p:cNvPr id="7" name="TextBox 6">
            <a:extLst>
              <a:ext uri="{FF2B5EF4-FFF2-40B4-BE49-F238E27FC236}">
                <a16:creationId xmlns:a16="http://schemas.microsoft.com/office/drawing/2014/main" id="{FBDD07EC-2C99-7526-C6B2-DC2268D89F51}"/>
              </a:ext>
            </a:extLst>
          </p:cNvPr>
          <p:cNvSpPr txBox="1"/>
          <p:nvPr/>
        </p:nvSpPr>
        <p:spPr>
          <a:xfrm>
            <a:off x="1123627" y="5343039"/>
            <a:ext cx="4572000" cy="369332"/>
          </a:xfrm>
          <a:prstGeom prst="rect">
            <a:avLst/>
          </a:prstGeom>
          <a:noFill/>
        </p:spPr>
        <p:txBody>
          <a:bodyPr wrap="square">
            <a:spAutoFit/>
          </a:bodyPr>
          <a:lstStyle/>
          <a:p>
            <a:r>
              <a:rPr lang="en-GB" dirty="0"/>
              <a:t>SSR imaging</a:t>
            </a:r>
          </a:p>
        </p:txBody>
      </p:sp>
      <p:sp>
        <p:nvSpPr>
          <p:cNvPr id="9" name="TextBox 8">
            <a:extLst>
              <a:ext uri="{FF2B5EF4-FFF2-40B4-BE49-F238E27FC236}">
                <a16:creationId xmlns:a16="http://schemas.microsoft.com/office/drawing/2014/main" id="{F7265B53-CD6A-1BF8-2468-6AA9EA1DE1BF}"/>
              </a:ext>
            </a:extLst>
          </p:cNvPr>
          <p:cNvSpPr txBox="1"/>
          <p:nvPr/>
        </p:nvSpPr>
        <p:spPr>
          <a:xfrm>
            <a:off x="5362414" y="4771735"/>
            <a:ext cx="4572000" cy="369332"/>
          </a:xfrm>
          <a:prstGeom prst="rect">
            <a:avLst/>
          </a:prstGeom>
          <a:noFill/>
        </p:spPr>
        <p:txBody>
          <a:bodyPr wrap="square">
            <a:spAutoFit/>
          </a:bodyPr>
          <a:lstStyle/>
          <a:p>
            <a:r>
              <a:rPr lang="en-GB" dirty="0"/>
              <a:t>F-18 FDG</a:t>
            </a:r>
          </a:p>
        </p:txBody>
      </p:sp>
      <p:sp>
        <p:nvSpPr>
          <p:cNvPr id="11" name="TextBox 10">
            <a:extLst>
              <a:ext uri="{FF2B5EF4-FFF2-40B4-BE49-F238E27FC236}">
                <a16:creationId xmlns:a16="http://schemas.microsoft.com/office/drawing/2014/main" id="{16E26C1E-4F8C-32CC-5334-3B3353BDDE3A}"/>
              </a:ext>
            </a:extLst>
          </p:cNvPr>
          <p:cNvSpPr txBox="1"/>
          <p:nvPr/>
        </p:nvSpPr>
        <p:spPr>
          <a:xfrm>
            <a:off x="1662192" y="6283674"/>
            <a:ext cx="6420173" cy="369332"/>
          </a:xfrm>
          <a:prstGeom prst="rect">
            <a:avLst/>
          </a:prstGeom>
          <a:noFill/>
        </p:spPr>
        <p:txBody>
          <a:bodyPr wrap="square">
            <a:spAutoFit/>
          </a:bodyPr>
          <a:lstStyle/>
          <a:p>
            <a:r>
              <a:rPr lang="en-GB" dirty="0"/>
              <a:t>More benign	  		       More malignant</a:t>
            </a:r>
          </a:p>
        </p:txBody>
      </p:sp>
      <p:sp>
        <p:nvSpPr>
          <p:cNvPr id="12" name="Arrow: Right 11">
            <a:extLst>
              <a:ext uri="{FF2B5EF4-FFF2-40B4-BE49-F238E27FC236}">
                <a16:creationId xmlns:a16="http://schemas.microsoft.com/office/drawing/2014/main" id="{3233FFD0-7954-7815-84AB-EE837E80255F}"/>
              </a:ext>
            </a:extLst>
          </p:cNvPr>
          <p:cNvSpPr/>
          <p:nvPr/>
        </p:nvSpPr>
        <p:spPr>
          <a:xfrm>
            <a:off x="4145797" y="6407254"/>
            <a:ext cx="1216617" cy="1640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7191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GB" altLang="en-US" sz="3200"/>
              <a:t>F-18 FDG measure metabolism and Ga-68 DOTATATE receptor activity</a:t>
            </a:r>
            <a:r>
              <a:rPr lang="en-GB" altLang="en-US" sz="4000"/>
              <a:t> </a:t>
            </a:r>
          </a:p>
        </p:txBody>
      </p:sp>
      <p:pic>
        <p:nvPicPr>
          <p:cNvPr id="29699" name="Picture 3" descr="Fig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806575"/>
            <a:ext cx="6481762"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p:cNvSpPr txBox="1">
            <a:spLocks noChangeArrowheads="1"/>
          </p:cNvSpPr>
          <p:nvPr/>
        </p:nvSpPr>
        <p:spPr bwMode="auto">
          <a:xfrm>
            <a:off x="250825" y="1844675"/>
            <a:ext cx="2233613"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GB" altLang="en-US" sz="1800">
                <a:latin typeface="Arial" panose="020B0604020202020204" pitchFamily="34" charset="0"/>
              </a:rPr>
              <a:t>Same patient imaged with both tracers. NET unknown origin</a:t>
            </a:r>
          </a:p>
          <a:p>
            <a:pPr eaLnBrk="1" hangingPunct="1">
              <a:spcBef>
                <a:spcPct val="50000"/>
              </a:spcBef>
              <a:buClrTx/>
              <a:buSzTx/>
              <a:buFontTx/>
              <a:buNone/>
            </a:pPr>
            <a:r>
              <a:rPr lang="en-GB" altLang="en-US" sz="1800">
                <a:latin typeface="Arial" panose="020B0604020202020204" pitchFamily="34" charset="0"/>
              </a:rPr>
              <a:t>Biopsy of F-18 FDG lesion shows Ki67 of &gt;10%.</a:t>
            </a:r>
          </a:p>
          <a:p>
            <a:pPr eaLnBrk="1" hangingPunct="1">
              <a:spcBef>
                <a:spcPct val="50000"/>
              </a:spcBef>
              <a:buClrTx/>
              <a:buSzTx/>
              <a:buFontTx/>
              <a:buNone/>
            </a:pPr>
            <a:r>
              <a:rPr lang="en-GB" altLang="en-US" sz="1800">
                <a:latin typeface="Arial" panose="020B0604020202020204" pitchFamily="34" charset="0"/>
              </a:rPr>
              <a:t>Biopsy of Ga-68 DOTATATE positive lesion Ki-67 1%</a:t>
            </a:r>
          </a:p>
          <a:p>
            <a:pPr eaLnBrk="1" hangingPunct="1">
              <a:spcBef>
                <a:spcPct val="50000"/>
              </a:spcBef>
              <a:buClrTx/>
              <a:buSzTx/>
              <a:buFontTx/>
              <a:buNone/>
            </a:pPr>
            <a:r>
              <a:rPr lang="en-GB" altLang="en-US" sz="1800">
                <a:latin typeface="Arial" panose="020B0604020202020204" pitchFamily="34" charset="0"/>
              </a:rPr>
              <a:t>Patient responding to FCIST</a:t>
            </a:r>
          </a:p>
          <a:p>
            <a:pPr eaLnBrk="1" hangingPunct="1">
              <a:spcBef>
                <a:spcPct val="50000"/>
              </a:spcBef>
              <a:buClrTx/>
              <a:buSzTx/>
              <a:buFontTx/>
              <a:buNone/>
            </a:pPr>
            <a:endParaRPr lang="en-GB" altLang="en-US" sz="1800">
              <a:latin typeface="Arial" panose="020B0604020202020204" pitchFamily="34" charset="0"/>
            </a:endParaRPr>
          </a:p>
          <a:p>
            <a:pPr eaLnBrk="1" hangingPunct="1">
              <a:spcBef>
                <a:spcPct val="50000"/>
              </a:spcBef>
              <a:buClrTx/>
              <a:buSzTx/>
              <a:buFontTx/>
              <a:buNone/>
            </a:pPr>
            <a:r>
              <a:rPr lang="en-GB" altLang="en-US" sz="1400">
                <a:latin typeface="Arial" panose="020B0604020202020204" pitchFamily="34" charset="0"/>
              </a:rPr>
              <a:t>Buscombe BMB 2012</a:t>
            </a:r>
          </a:p>
        </p:txBody>
      </p:sp>
    </p:spTree>
    <p:extLst>
      <p:ext uri="{BB962C8B-B14F-4D97-AF65-F5344CB8AC3E}">
        <p14:creationId xmlns:p14="http://schemas.microsoft.com/office/powerpoint/2010/main" val="1141815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052513"/>
            <a:ext cx="1546225" cy="457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052513"/>
            <a:ext cx="1655763"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1125538"/>
            <a:ext cx="19431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1125538"/>
            <a:ext cx="223361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6"/>
          <p:cNvSpPr txBox="1">
            <a:spLocks noChangeArrowheads="1"/>
          </p:cNvSpPr>
          <p:nvPr/>
        </p:nvSpPr>
        <p:spPr bwMode="auto">
          <a:xfrm>
            <a:off x="1476375" y="212725"/>
            <a:ext cx="63833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a:solidFill>
                  <a:schemeClr val="folHlink"/>
                </a:solidFill>
              </a:rPr>
              <a:t>Midgut NET what does this mean?</a:t>
            </a:r>
          </a:p>
        </p:txBody>
      </p:sp>
      <p:sp>
        <p:nvSpPr>
          <p:cNvPr id="30727" name="Text Box 7"/>
          <p:cNvSpPr txBox="1">
            <a:spLocks noChangeArrowheads="1"/>
          </p:cNvSpPr>
          <p:nvPr/>
        </p:nvSpPr>
        <p:spPr bwMode="auto">
          <a:xfrm>
            <a:off x="468313" y="5589588"/>
            <a:ext cx="386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800"/>
              <a:t>New lung lesion: </a:t>
            </a:r>
          </a:p>
          <a:p>
            <a:pPr>
              <a:spcBef>
                <a:spcPct val="0"/>
              </a:spcBef>
              <a:buClrTx/>
              <a:buSzTx/>
              <a:buFontTx/>
              <a:buNone/>
            </a:pPr>
            <a:r>
              <a:rPr lang="en-GB" altLang="en-US" sz="1800"/>
              <a:t>Not avid on Ga-68 DOTA-octreotate </a:t>
            </a:r>
          </a:p>
        </p:txBody>
      </p:sp>
      <p:sp>
        <p:nvSpPr>
          <p:cNvPr id="30728" name="Text Box 8"/>
          <p:cNvSpPr txBox="1">
            <a:spLocks noChangeArrowheads="1"/>
          </p:cNvSpPr>
          <p:nvPr/>
        </p:nvSpPr>
        <p:spPr bwMode="auto">
          <a:xfrm>
            <a:off x="5435600" y="5661025"/>
            <a:ext cx="2778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800"/>
              <a:t>Lung Lesion: avid on FDG</a:t>
            </a:r>
          </a:p>
        </p:txBody>
      </p:sp>
    </p:spTree>
    <p:extLst>
      <p:ext uri="{BB962C8B-B14F-4D97-AF65-F5344CB8AC3E}">
        <p14:creationId xmlns:p14="http://schemas.microsoft.com/office/powerpoint/2010/main" val="25812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start: [</a:t>
            </a:r>
            <a:r>
              <a:rPr lang="en-GB" baseline="30000" dirty="0"/>
              <a:t>123</a:t>
            </a:r>
            <a:r>
              <a:rPr lang="en-GB" dirty="0"/>
              <a:t>I]I-Tyr-octreotide</a:t>
            </a:r>
          </a:p>
        </p:txBody>
      </p:sp>
      <p:sp>
        <p:nvSpPr>
          <p:cNvPr id="4" name="Footer Placeholder 3">
            <a:extLst>
              <a:ext uri="{FF2B5EF4-FFF2-40B4-BE49-F238E27FC236}">
                <a16:creationId xmlns:a16="http://schemas.microsoft.com/office/drawing/2014/main" id="{F672E14C-5D20-D64B-A17A-3DBF8C2CE14C}"/>
              </a:ext>
            </a:extLst>
          </p:cNvPr>
          <p:cNvSpPr>
            <a:spLocks noGrp="1"/>
          </p:cNvSpPr>
          <p:nvPr>
            <p:ph type="ftr" sz="quarter" idx="11"/>
          </p:nvPr>
        </p:nvSpPr>
        <p:spPr>
          <a:xfrm>
            <a:off x="77190" y="6094425"/>
            <a:ext cx="8229600" cy="324556"/>
          </a:xfrm>
        </p:spPr>
        <p:txBody>
          <a:bodyPr/>
          <a:lstStyle/>
          <a:p>
            <a:r>
              <a:rPr lang="en-GB" dirty="0"/>
              <a:t>I-123: iodine-123; In-111: indium-111; NET: neuroendocrine tumour; SSTR2: somatostatin receptor subtype 2.</a:t>
            </a:r>
          </a:p>
          <a:p>
            <a:r>
              <a:rPr lang="en-GB" dirty="0"/>
              <a:t>1. Levine R, Krenning EP. </a:t>
            </a:r>
            <a:r>
              <a:rPr lang="en-GB" i="1" dirty="0"/>
              <a:t>J Nucl Med</a:t>
            </a:r>
            <a:r>
              <a:rPr lang="en-GB" dirty="0"/>
              <a:t>. 2017;58:3S–9S; 2. Krenning EP </a:t>
            </a:r>
            <a:r>
              <a:rPr lang="en-GB" i="1" dirty="0"/>
              <a:t>et al. Lancet</a:t>
            </a:r>
            <a:r>
              <a:rPr lang="en-GB" dirty="0"/>
              <a:t>. 1989;1:242–244.</a:t>
            </a:r>
          </a:p>
        </p:txBody>
      </p:sp>
      <p:sp>
        <p:nvSpPr>
          <p:cNvPr id="5" name="Content Placeholder 2">
            <a:extLst>
              <a:ext uri="{FF2B5EF4-FFF2-40B4-BE49-F238E27FC236}">
                <a16:creationId xmlns:a16="http://schemas.microsoft.com/office/drawing/2014/main" id="{4A4AB45D-58A6-5D46-A931-D969F4091610}"/>
              </a:ext>
            </a:extLst>
          </p:cNvPr>
          <p:cNvSpPr txBox="1">
            <a:spLocks/>
          </p:cNvSpPr>
          <p:nvPr/>
        </p:nvSpPr>
        <p:spPr>
          <a:xfrm>
            <a:off x="457200" y="1803403"/>
            <a:ext cx="8229600" cy="4291022"/>
          </a:xfrm>
          <a:prstGeom prst="rect">
            <a:avLst/>
          </a:prstGeom>
        </p:spPr>
        <p:txBody>
          <a:bodyPr vert="horz" lIns="81280" tIns="40640" rIns="81280" bIns="4064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44" dirty="0"/>
              <a:t>Basel team noted the octreotide localised to SSTR2 on a range of NETs</a:t>
            </a:r>
            <a:r>
              <a:rPr lang="en-GB" sz="2844" baseline="30000" dirty="0"/>
              <a:t>1</a:t>
            </a:r>
          </a:p>
          <a:p>
            <a:r>
              <a:rPr lang="en-GB" sz="2844" dirty="0"/>
              <a:t>Eric Krenning working with Reubi</a:t>
            </a:r>
            <a:r>
              <a:rPr lang="en-GB" sz="2844" baseline="30000" dirty="0"/>
              <a:t>2</a:t>
            </a:r>
          </a:p>
          <a:p>
            <a:pPr lvl="1"/>
            <a:r>
              <a:rPr lang="en-GB" sz="2489" dirty="0"/>
              <a:t>First used [</a:t>
            </a:r>
            <a:r>
              <a:rPr lang="en-GB" sz="2489" baseline="30000" dirty="0"/>
              <a:t>123</a:t>
            </a:r>
            <a:r>
              <a:rPr lang="en-GB" sz="2489" dirty="0"/>
              <a:t>I]I-Tyr-octreotide</a:t>
            </a:r>
          </a:p>
          <a:p>
            <a:pPr lvl="1"/>
            <a:r>
              <a:rPr lang="en-GB" sz="2489" dirty="0"/>
              <a:t>Found tumours in 3/4 GEP NET tumours and 2 meningiomas in which it was tested, was negative in 1 Insulinoma and also 3 MCT and an ACC</a:t>
            </a:r>
          </a:p>
          <a:p>
            <a:r>
              <a:rPr lang="en-GB" sz="2844" dirty="0"/>
              <a:t>However, I-123 not easy chemistry and tended to dissociate from cells</a:t>
            </a:r>
            <a:r>
              <a:rPr lang="en-GB" sz="2844" baseline="30000" dirty="0"/>
              <a:t>1</a:t>
            </a:r>
            <a:r>
              <a:rPr lang="en-GB" sz="2844" dirty="0"/>
              <a:t> </a:t>
            </a:r>
          </a:p>
          <a:p>
            <a:pPr lvl="1"/>
            <a:r>
              <a:rPr lang="en-GB" sz="2489" dirty="0"/>
              <a:t>Instead, In-111 used via a DTPA linker </a:t>
            </a:r>
          </a:p>
        </p:txBody>
      </p:sp>
    </p:spTree>
    <p:extLst>
      <p:ext uri="{BB962C8B-B14F-4D97-AF65-F5344CB8AC3E}">
        <p14:creationId xmlns:p14="http://schemas.microsoft.com/office/powerpoint/2010/main" val="2612392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Compared to CT/MR</a:t>
            </a:r>
          </a:p>
        </p:txBody>
      </p:sp>
      <p:sp>
        <p:nvSpPr>
          <p:cNvPr id="3" name="Content Placeholder 2"/>
          <p:cNvSpPr>
            <a:spLocks noGrp="1"/>
          </p:cNvSpPr>
          <p:nvPr>
            <p:ph idx="1"/>
          </p:nvPr>
        </p:nvSpPr>
        <p:spPr/>
        <p:txBody>
          <a:bodyPr/>
          <a:lstStyle/>
          <a:p>
            <a:pPr>
              <a:defRPr/>
            </a:pPr>
            <a:r>
              <a:rPr lang="en-GB" dirty="0"/>
              <a:t>Very little prospective evidence </a:t>
            </a:r>
          </a:p>
          <a:p>
            <a:pPr>
              <a:defRPr/>
            </a:pPr>
            <a:r>
              <a:rPr lang="en-GB" dirty="0"/>
              <a:t>Best series </a:t>
            </a:r>
            <a:r>
              <a:rPr lang="en-GB" dirty="0" err="1"/>
              <a:t>Schmid</a:t>
            </a:r>
            <a:r>
              <a:rPr lang="en-GB" dirty="0"/>
              <a:t> et al EJNMMI 2013</a:t>
            </a:r>
          </a:p>
          <a:p>
            <a:pPr>
              <a:defRPr/>
            </a:pPr>
            <a:r>
              <a:rPr lang="en-GB" dirty="0"/>
              <a:t>Looked at 18 patients with </a:t>
            </a:r>
            <a:r>
              <a:rPr lang="en-GB" dirty="0" err="1"/>
              <a:t>pNET</a:t>
            </a:r>
            <a:endParaRPr lang="en-GB" dirty="0"/>
          </a:p>
          <a:p>
            <a:pPr>
              <a:defRPr/>
            </a:pPr>
            <a:r>
              <a:rPr lang="en-GB" dirty="0"/>
              <a:t>Compared MRI and Ga-68 DOTATATE</a:t>
            </a:r>
          </a:p>
          <a:p>
            <a:pPr>
              <a:defRPr/>
            </a:pPr>
            <a:r>
              <a:rPr lang="en-GB" dirty="0"/>
              <a:t>MRI sensitivity by lesion 63%</a:t>
            </a:r>
          </a:p>
          <a:p>
            <a:pPr>
              <a:defRPr/>
            </a:pPr>
            <a:r>
              <a:rPr lang="en-GB" dirty="0"/>
              <a:t>Ga-68 DOTATATE sensitivity by lesion 100%</a:t>
            </a:r>
          </a:p>
        </p:txBody>
      </p:sp>
    </p:spTree>
    <p:extLst>
      <p:ext uri="{BB962C8B-B14F-4D97-AF65-F5344CB8AC3E}">
        <p14:creationId xmlns:p14="http://schemas.microsoft.com/office/powerpoint/2010/main" val="3249776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8" y="404664"/>
            <a:ext cx="8756173"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7504" y="548680"/>
            <a:ext cx="8712967"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95535" y="548680"/>
            <a:ext cx="6192688" cy="830997"/>
          </a:xfrm>
          <a:prstGeom prst="rect">
            <a:avLst/>
          </a:prstGeom>
          <a:noFill/>
        </p:spPr>
        <p:txBody>
          <a:bodyPr wrap="square" rtlCol="0">
            <a:spAutoFit/>
          </a:bodyPr>
          <a:lstStyle/>
          <a:p>
            <a:r>
              <a:rPr lang="en-GB" sz="2400" dirty="0"/>
              <a:t>Whole body Ga-68 DOTATATE PET of patient with metastatic small bowel NET </a:t>
            </a:r>
          </a:p>
        </p:txBody>
      </p:sp>
    </p:spTree>
    <p:extLst>
      <p:ext uri="{BB962C8B-B14F-4D97-AF65-F5344CB8AC3E}">
        <p14:creationId xmlns:p14="http://schemas.microsoft.com/office/powerpoint/2010/main" val="3565874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err="1"/>
              <a:t>Theragnostics</a:t>
            </a:r>
            <a:endParaRPr lang="en-GB" dirty="0"/>
          </a:p>
        </p:txBody>
      </p:sp>
      <p:sp>
        <p:nvSpPr>
          <p:cNvPr id="3" name="Content Placeholder 2"/>
          <p:cNvSpPr>
            <a:spLocks noGrp="1"/>
          </p:cNvSpPr>
          <p:nvPr>
            <p:ph idx="1"/>
          </p:nvPr>
        </p:nvSpPr>
        <p:spPr>
          <a:xfrm>
            <a:off x="1050925" y="1557338"/>
            <a:ext cx="7543800" cy="4114800"/>
          </a:xfrm>
        </p:spPr>
        <p:txBody>
          <a:bodyPr/>
          <a:lstStyle/>
          <a:p>
            <a:pPr>
              <a:defRPr/>
            </a:pPr>
            <a:r>
              <a:rPr lang="en-GB" dirty="0"/>
              <a:t>One of main uses of Ga-68 DOTATATE/DOTATOC PET is to decide on whether to give PRRT</a:t>
            </a:r>
          </a:p>
          <a:p>
            <a:pPr>
              <a:defRPr/>
            </a:pPr>
            <a:r>
              <a:rPr lang="en-GB" dirty="0"/>
              <a:t>Need to have uptake in known tumour sites greater than normal liver to recommend therapy</a:t>
            </a:r>
          </a:p>
          <a:p>
            <a:pPr>
              <a:defRPr/>
            </a:pPr>
            <a:r>
              <a:rPr lang="en-GB" dirty="0"/>
              <a:t>Controversial use to assess the response to therapy </a:t>
            </a:r>
          </a:p>
        </p:txBody>
      </p:sp>
    </p:spTree>
    <p:extLst>
      <p:ext uri="{BB962C8B-B14F-4D97-AF65-F5344CB8AC3E}">
        <p14:creationId xmlns:p14="http://schemas.microsoft.com/office/powerpoint/2010/main" val="3794232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err="1"/>
              <a:t>Theranostic</a:t>
            </a:r>
            <a:r>
              <a:rPr lang="en-GB" dirty="0"/>
              <a:t> pair in </a:t>
            </a:r>
            <a:r>
              <a:rPr lang="en-GB" dirty="0" err="1"/>
              <a:t>ACTHoma</a:t>
            </a:r>
            <a:endParaRPr lang="en-GB" dirty="0"/>
          </a:p>
        </p:txBody>
      </p:sp>
      <p:pic>
        <p:nvPicPr>
          <p:cNvPr id="3891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349500"/>
            <a:ext cx="436721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2349500"/>
            <a:ext cx="44735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p:cNvSpPr txBox="1">
            <a:spLocks noChangeArrowheads="1"/>
          </p:cNvSpPr>
          <p:nvPr/>
        </p:nvSpPr>
        <p:spPr bwMode="auto">
          <a:xfrm>
            <a:off x="684213" y="566102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800"/>
              <a:t>Ga-68 DOTATATE PET-MR                        Lu-177 DOTATATE SPECT-CT</a:t>
            </a:r>
          </a:p>
        </p:txBody>
      </p:sp>
    </p:spTree>
    <p:extLst>
      <p:ext uri="{BB962C8B-B14F-4D97-AF65-F5344CB8AC3E}">
        <p14:creationId xmlns:p14="http://schemas.microsoft.com/office/powerpoint/2010/main" val="2727345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New ideas in </a:t>
            </a:r>
            <a:r>
              <a:rPr lang="en-GB" dirty="0" err="1"/>
              <a:t>Somatostatin</a:t>
            </a:r>
            <a:r>
              <a:rPr lang="en-GB" dirty="0"/>
              <a:t> PET</a:t>
            </a:r>
          </a:p>
        </p:txBody>
      </p:sp>
      <p:sp>
        <p:nvSpPr>
          <p:cNvPr id="4" name="Content Placeholder 3"/>
          <p:cNvSpPr>
            <a:spLocks noGrp="1"/>
          </p:cNvSpPr>
          <p:nvPr>
            <p:ph idx="1"/>
          </p:nvPr>
        </p:nvSpPr>
        <p:spPr/>
        <p:txBody>
          <a:bodyPr/>
          <a:lstStyle/>
          <a:p>
            <a:r>
              <a:rPr lang="en-GB" dirty="0"/>
              <a:t>Use of antagonists instead of agonists may improve selectivity</a:t>
            </a:r>
          </a:p>
          <a:p>
            <a:r>
              <a:rPr lang="en-GB" dirty="0"/>
              <a:t>Use of different radionuclides as Ga-68 has such a short half life this includes the use of Copper-64 and F-18. Approved in USA as issues with short T1/2 and long travel times in USA - Pauwels et al Am J NM and Mol </a:t>
            </a:r>
            <a:r>
              <a:rPr lang="en-GB" dirty="0" err="1"/>
              <a:t>Imag</a:t>
            </a:r>
            <a:r>
              <a:rPr lang="en-GB" dirty="0"/>
              <a:t> 2018 </a:t>
            </a:r>
          </a:p>
        </p:txBody>
      </p:sp>
    </p:spTree>
    <p:extLst>
      <p:ext uri="{BB962C8B-B14F-4D97-AF65-F5344CB8AC3E}">
        <p14:creationId xmlns:p14="http://schemas.microsoft.com/office/powerpoint/2010/main" val="1199499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of antagonists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27" y="1506486"/>
            <a:ext cx="6695053" cy="4086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12898" y="5857646"/>
            <a:ext cx="6336704" cy="646331"/>
          </a:xfrm>
          <a:prstGeom prst="rect">
            <a:avLst/>
          </a:prstGeom>
          <a:noFill/>
        </p:spPr>
        <p:txBody>
          <a:bodyPr wrap="square" rtlCol="0">
            <a:spAutoFit/>
          </a:bodyPr>
          <a:lstStyle/>
          <a:p>
            <a:r>
              <a:rPr lang="en-GB" dirty="0"/>
              <a:t>Image A and B are from an antagonist Ga-68 J11 compared with a standard Ga-68 DOTATATE scan  (Nicholas et al JNM 2018)</a:t>
            </a:r>
          </a:p>
        </p:txBody>
      </p:sp>
    </p:spTree>
    <p:extLst>
      <p:ext uri="{BB962C8B-B14F-4D97-AF65-F5344CB8AC3E}">
        <p14:creationId xmlns:p14="http://schemas.microsoft.com/office/powerpoint/2010/main" val="2933541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5F8556-518A-175C-EF18-ECB41CDC6B1C}"/>
              </a:ext>
            </a:extLst>
          </p:cNvPr>
          <p:cNvSpPr>
            <a:spLocks noGrp="1"/>
          </p:cNvSpPr>
          <p:nvPr>
            <p:ph type="title"/>
          </p:nvPr>
        </p:nvSpPr>
        <p:spPr/>
        <p:txBody>
          <a:bodyPr>
            <a:normAutofit fontScale="90000"/>
          </a:bodyPr>
          <a:lstStyle/>
          <a:p>
            <a:r>
              <a:rPr lang="en-GB" dirty="0"/>
              <a:t>Ga-68 DOTATATE vs Ga-68 NODAGA JR11</a:t>
            </a:r>
            <a:br>
              <a:rPr lang="en-GB" dirty="0"/>
            </a:br>
            <a:r>
              <a:rPr lang="en-GB" dirty="0"/>
              <a:t>Lin Z et al JNM 2023</a:t>
            </a:r>
          </a:p>
        </p:txBody>
      </p:sp>
      <p:pic>
        <p:nvPicPr>
          <p:cNvPr id="5" name="Picture 4">
            <a:extLst>
              <a:ext uri="{FF2B5EF4-FFF2-40B4-BE49-F238E27FC236}">
                <a16:creationId xmlns:a16="http://schemas.microsoft.com/office/drawing/2014/main" id="{14BD050E-2E5F-90EA-B131-8A97BBE84773}"/>
              </a:ext>
            </a:extLst>
          </p:cNvPr>
          <p:cNvPicPr>
            <a:picLocks noChangeAspect="1"/>
          </p:cNvPicPr>
          <p:nvPr/>
        </p:nvPicPr>
        <p:blipFill>
          <a:blip r:embed="rId2"/>
          <a:stretch>
            <a:fillRect/>
          </a:stretch>
        </p:blipFill>
        <p:spPr>
          <a:xfrm>
            <a:off x="1010653" y="2669083"/>
            <a:ext cx="6412832" cy="3331667"/>
          </a:xfrm>
          <a:prstGeom prst="rect">
            <a:avLst/>
          </a:prstGeom>
        </p:spPr>
      </p:pic>
    </p:spTree>
    <p:extLst>
      <p:ext uri="{BB962C8B-B14F-4D97-AF65-F5344CB8AC3E}">
        <p14:creationId xmlns:p14="http://schemas.microsoft.com/office/powerpoint/2010/main" val="1797649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F-18 AIF-NOTA PET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24" y="1916832"/>
            <a:ext cx="7223448" cy="4063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36096" y="5980022"/>
            <a:ext cx="2448272" cy="369332"/>
          </a:xfrm>
          <a:prstGeom prst="rect">
            <a:avLst/>
          </a:prstGeom>
          <a:noFill/>
        </p:spPr>
        <p:txBody>
          <a:bodyPr wrap="square" rtlCol="0">
            <a:spAutoFit/>
          </a:bodyPr>
          <a:lstStyle/>
          <a:p>
            <a:r>
              <a:rPr lang="en-GB" dirty="0"/>
              <a:t>Long et al JNM 2018 </a:t>
            </a:r>
          </a:p>
        </p:txBody>
      </p:sp>
    </p:spTree>
    <p:extLst>
      <p:ext uri="{BB962C8B-B14F-4D97-AF65-F5344CB8AC3E}">
        <p14:creationId xmlns:p14="http://schemas.microsoft.com/office/powerpoint/2010/main" val="1940573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4ABD-87E4-2543-A443-A48AD1AB7F99}"/>
              </a:ext>
            </a:extLst>
          </p:cNvPr>
          <p:cNvSpPr>
            <a:spLocks noGrp="1"/>
          </p:cNvSpPr>
          <p:nvPr>
            <p:ph type="title"/>
          </p:nvPr>
        </p:nvSpPr>
        <p:spPr/>
        <p:txBody>
          <a:bodyPr/>
          <a:lstStyle/>
          <a:p>
            <a:r>
              <a:rPr lang="en-GB" dirty="0"/>
              <a:t>Comparing Ga-68 DOTATATE vs F-18 NOTA-octreotide </a:t>
            </a:r>
          </a:p>
        </p:txBody>
      </p:sp>
      <p:pic>
        <p:nvPicPr>
          <p:cNvPr id="3" name="Picture 2">
            <a:extLst>
              <a:ext uri="{FF2B5EF4-FFF2-40B4-BE49-F238E27FC236}">
                <a16:creationId xmlns:a16="http://schemas.microsoft.com/office/drawing/2014/main" id="{61FD71A9-D1F9-3F05-E656-2800E9FBF20E}"/>
              </a:ext>
            </a:extLst>
          </p:cNvPr>
          <p:cNvPicPr>
            <a:picLocks noChangeAspect="1"/>
          </p:cNvPicPr>
          <p:nvPr/>
        </p:nvPicPr>
        <p:blipFill>
          <a:blip r:embed="rId2"/>
          <a:stretch>
            <a:fillRect/>
          </a:stretch>
        </p:blipFill>
        <p:spPr>
          <a:xfrm>
            <a:off x="1095375" y="1774813"/>
            <a:ext cx="5640705" cy="4311662"/>
          </a:xfrm>
          <a:prstGeom prst="rect">
            <a:avLst/>
          </a:prstGeom>
        </p:spPr>
      </p:pic>
      <p:sp>
        <p:nvSpPr>
          <p:cNvPr id="4" name="TextBox 3">
            <a:extLst>
              <a:ext uri="{FF2B5EF4-FFF2-40B4-BE49-F238E27FC236}">
                <a16:creationId xmlns:a16="http://schemas.microsoft.com/office/drawing/2014/main" id="{EC2AC044-B68A-CC5C-3338-C848BD9ACD81}"/>
              </a:ext>
            </a:extLst>
          </p:cNvPr>
          <p:cNvSpPr txBox="1"/>
          <p:nvPr/>
        </p:nvSpPr>
        <p:spPr>
          <a:xfrm>
            <a:off x="628650" y="6086475"/>
            <a:ext cx="7143750" cy="646331"/>
          </a:xfrm>
          <a:prstGeom prst="rect">
            <a:avLst/>
          </a:prstGeom>
          <a:noFill/>
        </p:spPr>
        <p:txBody>
          <a:bodyPr wrap="square" rtlCol="0">
            <a:spAutoFit/>
          </a:bodyPr>
          <a:lstStyle/>
          <a:p>
            <a:r>
              <a:rPr lang="en-GB" dirty="0"/>
              <a:t>Tumour/organ ratio of F-18 NOTA octreotide vs Ga-68 DOTATATE Haeger A et al Chile, Cancers 2023 </a:t>
            </a:r>
          </a:p>
        </p:txBody>
      </p:sp>
    </p:spTree>
    <p:extLst>
      <p:ext uri="{BB962C8B-B14F-4D97-AF65-F5344CB8AC3E}">
        <p14:creationId xmlns:p14="http://schemas.microsoft.com/office/powerpoint/2010/main" val="2441483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EE1E-F921-6586-4CD2-7062DF6EC7C9}"/>
              </a:ext>
            </a:extLst>
          </p:cNvPr>
          <p:cNvSpPr>
            <a:spLocks noGrp="1"/>
          </p:cNvSpPr>
          <p:nvPr>
            <p:ph type="title"/>
          </p:nvPr>
        </p:nvSpPr>
        <p:spPr/>
        <p:txBody>
          <a:bodyPr/>
          <a:lstStyle/>
          <a:p>
            <a:r>
              <a:rPr lang="en-GB" dirty="0"/>
              <a:t>Comparing Ga-68 DOTATATE vs F-18 NOTA-octreotide </a:t>
            </a:r>
          </a:p>
        </p:txBody>
      </p:sp>
      <p:pic>
        <p:nvPicPr>
          <p:cNvPr id="10" name="Picture 9" descr="A collage of images of a brain&#10;&#10;AI-generated content may be incorrect.">
            <a:extLst>
              <a:ext uri="{FF2B5EF4-FFF2-40B4-BE49-F238E27FC236}">
                <a16:creationId xmlns:a16="http://schemas.microsoft.com/office/drawing/2014/main" id="{04E10DCE-717F-A034-CC0A-6B9A4E4F8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535" y="1892300"/>
            <a:ext cx="6316397" cy="3776980"/>
          </a:xfrm>
          <a:prstGeom prst="rect">
            <a:avLst/>
          </a:prstGeom>
        </p:spPr>
      </p:pic>
      <p:sp>
        <p:nvSpPr>
          <p:cNvPr id="11" name="TextBox 10">
            <a:extLst>
              <a:ext uri="{FF2B5EF4-FFF2-40B4-BE49-F238E27FC236}">
                <a16:creationId xmlns:a16="http://schemas.microsoft.com/office/drawing/2014/main" id="{A8ABE18C-6C67-1CC0-7B92-18032F370D83}"/>
              </a:ext>
            </a:extLst>
          </p:cNvPr>
          <p:cNvSpPr txBox="1"/>
          <p:nvPr/>
        </p:nvSpPr>
        <p:spPr>
          <a:xfrm>
            <a:off x="853440" y="5902960"/>
            <a:ext cx="7762240" cy="923330"/>
          </a:xfrm>
          <a:prstGeom prst="rect">
            <a:avLst/>
          </a:prstGeom>
          <a:noFill/>
        </p:spPr>
        <p:txBody>
          <a:bodyPr wrap="square" rtlCol="0">
            <a:spAutoFit/>
          </a:bodyPr>
          <a:lstStyle/>
          <a:p>
            <a:r>
              <a:rPr lang="en-GB" dirty="0"/>
              <a:t>42 year old with G2 NET showing better tumour to background uptake in the liver metastases with F-18 NOTA octreotide vs Ga-68 DOTATATE Haeger A et al Cancers 2023</a:t>
            </a:r>
          </a:p>
        </p:txBody>
      </p:sp>
    </p:spTree>
    <p:extLst>
      <p:ext uri="{BB962C8B-B14F-4D97-AF65-F5344CB8AC3E}">
        <p14:creationId xmlns:p14="http://schemas.microsoft.com/office/powerpoint/2010/main" val="217989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DAD2-9AFB-0284-9EFD-45A1D1901B3B}"/>
              </a:ext>
            </a:extLst>
          </p:cNvPr>
          <p:cNvSpPr>
            <a:spLocks noGrp="1"/>
          </p:cNvSpPr>
          <p:nvPr>
            <p:ph type="title"/>
          </p:nvPr>
        </p:nvSpPr>
        <p:spPr/>
        <p:txBody>
          <a:bodyPr/>
          <a:lstStyle/>
          <a:p>
            <a:r>
              <a:rPr lang="en-GB" dirty="0"/>
              <a:t>In-111-DTPA octreotide</a:t>
            </a:r>
          </a:p>
        </p:txBody>
      </p:sp>
      <p:sp>
        <p:nvSpPr>
          <p:cNvPr id="3" name="Content Placeholder 2">
            <a:extLst>
              <a:ext uri="{FF2B5EF4-FFF2-40B4-BE49-F238E27FC236}">
                <a16:creationId xmlns:a16="http://schemas.microsoft.com/office/drawing/2014/main" id="{4BD385A8-32D1-0C49-6460-51A9EF7497C7}"/>
              </a:ext>
            </a:extLst>
          </p:cNvPr>
          <p:cNvSpPr>
            <a:spLocks noGrp="1"/>
          </p:cNvSpPr>
          <p:nvPr>
            <p:ph sz="half" idx="1"/>
          </p:nvPr>
        </p:nvSpPr>
        <p:spPr/>
        <p:txBody>
          <a:bodyPr>
            <a:normAutofit fontScale="92500" lnSpcReduction="10000"/>
          </a:bodyPr>
          <a:lstStyle/>
          <a:p>
            <a:r>
              <a:rPr lang="en-GB" dirty="0"/>
              <a:t>Rotterdam group lead by Eric </a:t>
            </a:r>
            <a:r>
              <a:rPr lang="en-GB" dirty="0" err="1"/>
              <a:t>Krenning</a:t>
            </a:r>
            <a:endParaRPr lang="en-GB" dirty="0"/>
          </a:p>
          <a:p>
            <a:r>
              <a:rPr lang="en-GB" dirty="0"/>
              <a:t>Use of DTPA linker</a:t>
            </a:r>
          </a:p>
          <a:p>
            <a:r>
              <a:rPr lang="en-GB" dirty="0"/>
              <a:t>On peptide chain away from receptor binding site</a:t>
            </a:r>
          </a:p>
          <a:p>
            <a:r>
              <a:rPr lang="en-GB" dirty="0"/>
              <a:t>Normal distribution spleen, liver, kidneys, urine and variable gut</a:t>
            </a:r>
          </a:p>
          <a:p>
            <a:r>
              <a:rPr lang="en-GB" dirty="0"/>
              <a:t>By 1993 published over 1000 cases </a:t>
            </a:r>
          </a:p>
        </p:txBody>
      </p:sp>
      <p:pic>
        <p:nvPicPr>
          <p:cNvPr id="5" name="Content Placeholder 4">
            <a:extLst>
              <a:ext uri="{FF2B5EF4-FFF2-40B4-BE49-F238E27FC236}">
                <a16:creationId xmlns:a16="http://schemas.microsoft.com/office/drawing/2014/main" id="{6E90297F-9BBD-DC03-084D-D1CF51D6CD96}"/>
              </a:ext>
            </a:extLst>
          </p:cNvPr>
          <p:cNvPicPr>
            <a:picLocks noGrp="1" noChangeAspect="1"/>
          </p:cNvPicPr>
          <p:nvPr>
            <p:ph sz="half" idx="2"/>
          </p:nvPr>
        </p:nvPicPr>
        <p:blipFill>
          <a:blip r:embed="rId2"/>
          <a:stretch>
            <a:fillRect/>
          </a:stretch>
        </p:blipFill>
        <p:spPr>
          <a:xfrm>
            <a:off x="4629150" y="2060966"/>
            <a:ext cx="3886200" cy="3880656"/>
          </a:xfrm>
          <a:prstGeom prst="rect">
            <a:avLst/>
          </a:prstGeom>
        </p:spPr>
      </p:pic>
    </p:spTree>
    <p:extLst>
      <p:ext uri="{BB962C8B-B14F-4D97-AF65-F5344CB8AC3E}">
        <p14:creationId xmlns:p14="http://schemas.microsoft.com/office/powerpoint/2010/main" val="3159508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dirty="0"/>
              <a:t>[</a:t>
            </a:r>
            <a:r>
              <a:rPr lang="en-GB" sz="3600" baseline="30000" dirty="0"/>
              <a:t>64</a:t>
            </a:r>
            <a:r>
              <a:rPr lang="en-GB" sz="3600" dirty="0"/>
              <a:t>Cu]Cu-DOTA-TATE (Detectnet™)</a:t>
            </a:r>
            <a:r>
              <a:rPr lang="en-GB" sz="3600" baseline="30000" dirty="0"/>
              <a:t>1,2</a:t>
            </a:r>
          </a:p>
        </p:txBody>
      </p:sp>
      <p:pic>
        <p:nvPicPr>
          <p:cNvPr id="7" name="Content Placeholder 6"/>
          <p:cNvPicPr>
            <a:picLocks noGrp="1" noChangeAspect="1"/>
          </p:cNvPicPr>
          <p:nvPr>
            <p:ph sz="half" idx="4294967295"/>
          </p:nvPr>
        </p:nvPicPr>
        <p:blipFill>
          <a:blip r:embed="rId2"/>
          <a:stretch>
            <a:fillRect/>
          </a:stretch>
        </p:blipFill>
        <p:spPr>
          <a:xfrm>
            <a:off x="4947698" y="1894084"/>
            <a:ext cx="4067964" cy="3801300"/>
          </a:xfrm>
          <a:prstGeom prst="rect">
            <a:avLst/>
          </a:prstGeom>
        </p:spPr>
      </p:pic>
      <p:sp>
        <p:nvSpPr>
          <p:cNvPr id="6" name="Footer Placeholder 3">
            <a:extLst>
              <a:ext uri="{FF2B5EF4-FFF2-40B4-BE49-F238E27FC236}">
                <a16:creationId xmlns:a16="http://schemas.microsoft.com/office/drawing/2014/main" id="{EF9F9400-473F-2840-9F3C-FF7971588756}"/>
              </a:ext>
            </a:extLst>
          </p:cNvPr>
          <p:cNvSpPr txBox="1">
            <a:spLocks/>
          </p:cNvSpPr>
          <p:nvPr/>
        </p:nvSpPr>
        <p:spPr>
          <a:xfrm>
            <a:off x="4416926" y="6094425"/>
            <a:ext cx="4649884" cy="324556"/>
          </a:xfrm>
          <a:prstGeom prst="rect">
            <a:avLst/>
          </a:prstGeom>
        </p:spPr>
        <p:txBody>
          <a:bodyPr anchor="b"/>
          <a:lstStyle>
            <a:defPPr>
              <a:defRPr lang="en-US"/>
            </a:defPPr>
            <a:lvl1pPr marL="0" algn="l" defTabSz="457200" rtl="0" eaLnBrk="1" latinLnBrk="0" hangingPunct="1">
              <a:defRPr sz="12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AU" sz="1067" b="1" dirty="0"/>
              <a:t>Detectnet™ is an unlicensed product in the UK.</a:t>
            </a:r>
          </a:p>
          <a:p>
            <a:pPr algn="r"/>
            <a:r>
              <a:rPr lang="en-AU" sz="1067" b="1" dirty="0"/>
              <a:t>[</a:t>
            </a:r>
            <a:r>
              <a:rPr lang="en-AU" sz="1067" b="1" baseline="30000" dirty="0"/>
              <a:t>68</a:t>
            </a:r>
            <a:r>
              <a:rPr lang="en-AU" sz="1067" b="1" dirty="0"/>
              <a:t>Ga]Ga-DOTA-TATE is an unlicensed product in the UK. </a:t>
            </a:r>
          </a:p>
          <a:p>
            <a:pPr algn="r"/>
            <a:r>
              <a:rPr lang="en-AU" sz="1067" b="1" dirty="0"/>
              <a:t>[</a:t>
            </a:r>
            <a:r>
              <a:rPr lang="en-AU" sz="1067" b="1" baseline="30000" dirty="0"/>
              <a:t>68</a:t>
            </a:r>
            <a:r>
              <a:rPr lang="en-AU" sz="1067" b="1" dirty="0"/>
              <a:t>Ga]Ga-DOTA-TOC is licensed as SomaKit TOC® in the UK.</a:t>
            </a:r>
          </a:p>
        </p:txBody>
      </p:sp>
      <p:sp>
        <p:nvSpPr>
          <p:cNvPr id="9" name="Footer Placeholder 3">
            <a:extLst>
              <a:ext uri="{FF2B5EF4-FFF2-40B4-BE49-F238E27FC236}">
                <a16:creationId xmlns:a16="http://schemas.microsoft.com/office/drawing/2014/main" id="{213BEAAD-EF98-6841-A56C-ADD29BAFABAA}"/>
              </a:ext>
            </a:extLst>
          </p:cNvPr>
          <p:cNvSpPr>
            <a:spLocks noGrp="1"/>
          </p:cNvSpPr>
          <p:nvPr>
            <p:ph type="ftr" sz="quarter" idx="11"/>
          </p:nvPr>
        </p:nvSpPr>
        <p:spPr>
          <a:xfrm>
            <a:off x="77191" y="6094425"/>
            <a:ext cx="5612410" cy="324556"/>
          </a:xfrm>
        </p:spPr>
        <p:txBody>
          <a:bodyPr anchor="b"/>
          <a:lstStyle/>
          <a:p>
            <a:r>
              <a:rPr lang="en-GB" dirty="0"/>
              <a:t>Image courtesy of Society of Nuclear Medicine and Molecular Imaging for teaching purposes only. Ga-68: gallium-68; T</a:t>
            </a:r>
            <a:r>
              <a:rPr lang="en-GB" baseline="-25000" dirty="0"/>
              <a:t>1/2</a:t>
            </a:r>
            <a:r>
              <a:rPr lang="en-GB" dirty="0"/>
              <a:t>: half-life. 1. Detectnet US PI. https://www.accessdata.fda.gov/</a:t>
            </a:r>
            <a:r>
              <a:rPr lang="en-GB" dirty="0" err="1"/>
              <a:t>drugsat</a:t>
            </a:r>
            <a:br>
              <a:rPr lang="en-GB" dirty="0"/>
            </a:br>
            <a:r>
              <a:rPr lang="en-GB" dirty="0" err="1"/>
              <a:t>fda_docs</a:t>
            </a:r>
            <a:r>
              <a:rPr lang="en-GB" dirty="0"/>
              <a:t>/label/2020/213227s000lbl.pdf; 2. Delpassand ES </a:t>
            </a:r>
            <a:r>
              <a:rPr lang="en-GB" i="1" dirty="0"/>
              <a:t>et al. J Nucl Med. </a:t>
            </a:r>
            <a:r>
              <a:rPr lang="en-GB" dirty="0"/>
              <a:t>2020;61:890–896.</a:t>
            </a:r>
          </a:p>
        </p:txBody>
      </p:sp>
      <p:sp>
        <p:nvSpPr>
          <p:cNvPr id="5" name="Content Placeholder 4"/>
          <p:cNvSpPr>
            <a:spLocks noGrp="1"/>
          </p:cNvSpPr>
          <p:nvPr>
            <p:ph idx="1"/>
          </p:nvPr>
        </p:nvSpPr>
        <p:spPr>
          <a:xfrm>
            <a:off x="403933" y="1495043"/>
            <a:ext cx="4649884" cy="4023078"/>
          </a:xfrm>
        </p:spPr>
        <p:txBody>
          <a:bodyPr>
            <a:normAutofit lnSpcReduction="10000"/>
          </a:bodyPr>
          <a:lstStyle/>
          <a:p>
            <a:r>
              <a:rPr lang="en-GB" sz="2489" dirty="0"/>
              <a:t>Provision of [</a:t>
            </a:r>
            <a:r>
              <a:rPr lang="en-GB" sz="2489" baseline="30000" dirty="0"/>
              <a:t>68</a:t>
            </a:r>
            <a:r>
              <a:rPr lang="en-GB" sz="2489" dirty="0"/>
              <a:t>Ga]Ga- DOTA-TATE is less suited to USA than Europe</a:t>
            </a:r>
          </a:p>
          <a:p>
            <a:pPr lvl="1"/>
            <a:r>
              <a:rPr lang="en-GB" sz="2133" dirty="0"/>
              <a:t>May take 2–3 hours to travel </a:t>
            </a:r>
            <a:br>
              <a:rPr lang="en-GB" sz="2133" dirty="0"/>
            </a:br>
            <a:r>
              <a:rPr lang="en-GB" sz="2133" dirty="0"/>
              <a:t>across city in the USA</a:t>
            </a:r>
          </a:p>
          <a:p>
            <a:r>
              <a:rPr lang="en-GB" sz="2489" dirty="0"/>
              <a:t>Short T</a:t>
            </a:r>
            <a:r>
              <a:rPr lang="en-GB" sz="2489" baseline="-25000" dirty="0"/>
              <a:t>1/2</a:t>
            </a:r>
            <a:r>
              <a:rPr lang="en-GB" sz="2489" dirty="0"/>
              <a:t> can be an issue</a:t>
            </a:r>
            <a:endParaRPr lang="en-GB" sz="2489" baseline="30000" dirty="0"/>
          </a:p>
          <a:p>
            <a:r>
              <a:rPr lang="en-GB" sz="2489" dirty="0"/>
              <a:t>Cu-64 can be complexed to </a:t>
            </a:r>
            <a:br>
              <a:rPr lang="en-GB" sz="2489" dirty="0"/>
            </a:br>
            <a:r>
              <a:rPr lang="en-GB" sz="2489" dirty="0"/>
              <a:t>DOTA-TATE</a:t>
            </a:r>
            <a:endParaRPr lang="en-GB" sz="2489" baseline="30000" dirty="0"/>
          </a:p>
          <a:p>
            <a:r>
              <a:rPr lang="en-GB" sz="2489" dirty="0"/>
              <a:t>T</a:t>
            </a:r>
            <a:r>
              <a:rPr lang="en-GB" sz="2489" baseline="-25000" dirty="0"/>
              <a:t>1/2</a:t>
            </a:r>
            <a:r>
              <a:rPr lang="en-GB" sz="2489" dirty="0"/>
              <a:t> 12.7 hours</a:t>
            </a:r>
            <a:endParaRPr lang="en-GB" sz="2489" baseline="30000" dirty="0"/>
          </a:p>
          <a:p>
            <a:r>
              <a:rPr lang="en-GB" sz="2489" dirty="0"/>
              <a:t>Worse dosimetry less </a:t>
            </a:r>
            <a:br>
              <a:rPr lang="en-GB" sz="2489" dirty="0"/>
            </a:br>
            <a:r>
              <a:rPr lang="en-GB" sz="2489" dirty="0"/>
              <a:t>of an issue in the USA </a:t>
            </a:r>
          </a:p>
        </p:txBody>
      </p:sp>
    </p:spTree>
    <p:extLst>
      <p:ext uri="{BB962C8B-B14F-4D97-AF65-F5344CB8AC3E}">
        <p14:creationId xmlns:p14="http://schemas.microsoft.com/office/powerpoint/2010/main" val="1467481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GB"/>
              <a:t>Conclusions</a:t>
            </a:r>
            <a:endParaRPr lang="en-US"/>
          </a:p>
        </p:txBody>
      </p:sp>
      <p:sp>
        <p:nvSpPr>
          <p:cNvPr id="30723" name="Rectangle 3"/>
          <p:cNvSpPr>
            <a:spLocks noGrp="1" noChangeArrowheads="1"/>
          </p:cNvSpPr>
          <p:nvPr>
            <p:ph type="body" idx="1"/>
          </p:nvPr>
        </p:nvSpPr>
        <p:spPr/>
        <p:txBody>
          <a:bodyPr>
            <a:normAutofit lnSpcReduction="10000"/>
          </a:bodyPr>
          <a:lstStyle/>
          <a:p>
            <a:pPr eaLnBrk="1" hangingPunct="1">
              <a:defRPr/>
            </a:pPr>
            <a:r>
              <a:rPr lang="en-US" dirty="0"/>
              <a:t>Somatostatin imaging has a 30 year history</a:t>
            </a:r>
          </a:p>
          <a:p>
            <a:pPr eaLnBrk="1" hangingPunct="1">
              <a:defRPr/>
            </a:pPr>
            <a:r>
              <a:rPr lang="en-US" dirty="0"/>
              <a:t>Early use of In-111 octreotide</a:t>
            </a:r>
          </a:p>
          <a:p>
            <a:pPr eaLnBrk="1" hangingPunct="1">
              <a:defRPr/>
            </a:pPr>
            <a:r>
              <a:rPr lang="en-US" dirty="0"/>
              <a:t>Then development of a Tc-99m DOTATATE and SPECT-CT</a:t>
            </a:r>
          </a:p>
          <a:p>
            <a:pPr eaLnBrk="1" hangingPunct="1">
              <a:defRPr/>
            </a:pPr>
            <a:r>
              <a:rPr lang="en-US" dirty="0"/>
              <a:t>Ga-68 DOTATATE provides best imaging but either PET-CT or SPECT-CT will select patients for PRRT</a:t>
            </a:r>
          </a:p>
          <a:p>
            <a:pPr eaLnBrk="1" hangingPunct="1">
              <a:defRPr/>
            </a:pPr>
            <a:r>
              <a:rPr lang="en-US" dirty="0"/>
              <a:t>In G2,G3 </a:t>
            </a:r>
            <a:r>
              <a:rPr lang="en-US" dirty="0" err="1"/>
              <a:t>tumours</a:t>
            </a:r>
            <a:r>
              <a:rPr lang="en-US" dirty="0"/>
              <a:t> consider F-18 FDG PET to look for non SSR expressing </a:t>
            </a:r>
            <a:r>
              <a:rPr lang="en-US" dirty="0" err="1"/>
              <a:t>tumours</a:t>
            </a:r>
            <a:r>
              <a:rPr lang="en-US" dirty="0"/>
              <a:t> </a:t>
            </a:r>
          </a:p>
          <a:p>
            <a:pPr eaLnBrk="1" hangingPunct="1">
              <a:defRPr/>
            </a:pPr>
            <a:r>
              <a:rPr lang="en-US" dirty="0"/>
              <a:t>New agents may use different radionuclides and peptides </a:t>
            </a:r>
            <a:r>
              <a:rPr lang="en-US"/>
              <a:t>including antagonists</a:t>
            </a:r>
            <a:endParaRPr lang="en-US" dirty="0"/>
          </a:p>
          <a:p>
            <a:pPr marL="0" indent="0" eaLnBrk="1" hangingPunct="1">
              <a:buFont typeface="Wingdings" panose="05000000000000000000" pitchFamily="2" charset="2"/>
              <a:buNone/>
              <a:defRPr/>
            </a:pPr>
            <a:endParaRPr lang="en-US" dirty="0"/>
          </a:p>
        </p:txBody>
      </p:sp>
    </p:spTree>
    <p:extLst>
      <p:ext uri="{BB962C8B-B14F-4D97-AF65-F5344CB8AC3E}">
        <p14:creationId xmlns:p14="http://schemas.microsoft.com/office/powerpoint/2010/main" val="3192698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38452BB-2FEF-170B-78BD-CB9E693652BF}"/>
              </a:ext>
            </a:extLst>
          </p:cNvPr>
          <p:cNvSpPr>
            <a:spLocks noGrp="1" noChangeArrowheads="1"/>
          </p:cNvSpPr>
          <p:nvPr>
            <p:ph type="title"/>
          </p:nvPr>
        </p:nvSpPr>
        <p:spPr/>
        <p:txBody>
          <a:bodyPr/>
          <a:lstStyle/>
          <a:p>
            <a:pPr eaLnBrk="1" hangingPunct="1"/>
            <a:r>
              <a:rPr lang="en-GB" altLang="en-US">
                <a:solidFill>
                  <a:schemeClr val="tx1"/>
                </a:solidFill>
              </a:rPr>
              <a:t>Planar vs SPECT In-111 pentreotide imaging</a:t>
            </a:r>
          </a:p>
        </p:txBody>
      </p:sp>
      <p:pic>
        <p:nvPicPr>
          <p:cNvPr id="6147" name="Picture 3" descr="octplan2">
            <a:extLst>
              <a:ext uri="{FF2B5EF4-FFF2-40B4-BE49-F238E27FC236}">
                <a16:creationId xmlns:a16="http://schemas.microsoft.com/office/drawing/2014/main" id="{FBA7A2A3-27B9-146A-EA4F-A9779ABB9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44675"/>
            <a:ext cx="427037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
            <a:extLst>
              <a:ext uri="{FF2B5EF4-FFF2-40B4-BE49-F238E27FC236}">
                <a16:creationId xmlns:a16="http://schemas.microsoft.com/office/drawing/2014/main" id="{0A29CD3B-827C-6A09-C1BD-0B43396D3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1830388"/>
            <a:ext cx="44354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2">
            <a:extLst>
              <a:ext uri="{FF2B5EF4-FFF2-40B4-BE49-F238E27FC236}">
                <a16:creationId xmlns:a16="http://schemas.microsoft.com/office/drawing/2014/main" id="{819F856F-18CE-219D-BB80-6DAEBFC835AD}"/>
              </a:ext>
            </a:extLst>
          </p:cNvPr>
          <p:cNvSpPr txBox="1">
            <a:spLocks noChangeArrowheads="1"/>
          </p:cNvSpPr>
          <p:nvPr/>
        </p:nvSpPr>
        <p:spPr bwMode="auto">
          <a:xfrm>
            <a:off x="5886450" y="3517900"/>
            <a:ext cx="172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a:solidFill>
                  <a:schemeClr val="bg1"/>
                </a:solidFill>
              </a:rPr>
              <a:t>Small pancreatic tail tumour</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B80837A-17FE-EADE-70B9-53684CE01E41}"/>
              </a:ext>
            </a:extLst>
          </p:cNvPr>
          <p:cNvSpPr>
            <a:spLocks noGrp="1" noChangeArrowheads="1"/>
          </p:cNvSpPr>
          <p:nvPr>
            <p:ph type="title"/>
          </p:nvPr>
        </p:nvSpPr>
        <p:spPr/>
        <p:txBody>
          <a:bodyPr/>
          <a:lstStyle/>
          <a:p>
            <a:pPr eaLnBrk="1" hangingPunct="1"/>
            <a:r>
              <a:rPr lang="en-GB" altLang="en-US" sz="4000" dirty="0"/>
              <a:t>SPECT-CT in somatostatin imaging</a:t>
            </a:r>
          </a:p>
        </p:txBody>
      </p:sp>
      <p:sp>
        <p:nvSpPr>
          <p:cNvPr id="7171" name="Rectangle 3">
            <a:extLst>
              <a:ext uri="{FF2B5EF4-FFF2-40B4-BE49-F238E27FC236}">
                <a16:creationId xmlns:a16="http://schemas.microsoft.com/office/drawing/2014/main" id="{278FB160-588C-FB36-C62F-9146E61C0140}"/>
              </a:ext>
            </a:extLst>
          </p:cNvPr>
          <p:cNvSpPr>
            <a:spLocks noGrp="1" noChangeArrowheads="1"/>
          </p:cNvSpPr>
          <p:nvPr>
            <p:ph type="body" idx="1"/>
          </p:nvPr>
        </p:nvSpPr>
        <p:spPr/>
        <p:txBody>
          <a:bodyPr/>
          <a:lstStyle/>
          <a:p>
            <a:pPr eaLnBrk="1" hangingPunct="1"/>
            <a:r>
              <a:rPr lang="en-GB" altLang="en-US"/>
              <a:t>The next step</a:t>
            </a:r>
          </a:p>
          <a:p>
            <a:pPr eaLnBrk="1" hangingPunct="1"/>
            <a:r>
              <a:rPr lang="en-GB" altLang="en-US"/>
              <a:t>Because uptake can be localised more precisely</a:t>
            </a:r>
          </a:p>
          <a:p>
            <a:pPr eaLnBrk="1" hangingPunct="1"/>
            <a:r>
              <a:rPr lang="en-GB" altLang="en-US"/>
              <a:t>Specificity improved </a:t>
            </a:r>
          </a:p>
          <a:p>
            <a:pPr eaLnBrk="1" hangingPunct="1"/>
            <a:r>
              <a:rPr lang="en-GB" altLang="en-US"/>
              <a:t>Localisation may help identify tumour sites for surgeons eg sentinel node</a:t>
            </a:r>
          </a:p>
          <a:p>
            <a:pPr eaLnBrk="1" hangingPunct="1"/>
            <a:r>
              <a:rPr lang="en-GB" altLang="en-US"/>
              <a:t>Generally cheaper than PET</a:t>
            </a:r>
          </a:p>
          <a:p>
            <a:pPr eaLnBrk="1" hangingPunct="1"/>
            <a:endParaRPr lang="en-GB"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E0EA9D37-CD70-34D5-D7BB-B1588D6B5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188913"/>
            <a:ext cx="1806575"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a:extLst>
              <a:ext uri="{FF2B5EF4-FFF2-40B4-BE49-F238E27FC236}">
                <a16:creationId xmlns:a16="http://schemas.microsoft.com/office/drawing/2014/main" id="{6B22AC41-FA2F-C129-FE66-7C09C5B525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188913"/>
            <a:ext cx="1971675"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a:extLst>
              <a:ext uri="{FF2B5EF4-FFF2-40B4-BE49-F238E27FC236}">
                <a16:creationId xmlns:a16="http://schemas.microsoft.com/office/drawing/2014/main" id="{DDA02DFD-5DF5-DD93-E69B-CF06C846FD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7213" y="1727200"/>
            <a:ext cx="2719387"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a:extLst>
              <a:ext uri="{FF2B5EF4-FFF2-40B4-BE49-F238E27FC236}">
                <a16:creationId xmlns:a16="http://schemas.microsoft.com/office/drawing/2014/main" id="{B61CE7C5-FD12-B410-657F-94E3B8F1A4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2450" y="4060825"/>
            <a:ext cx="2903538"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a:extLst>
              <a:ext uri="{FF2B5EF4-FFF2-40B4-BE49-F238E27FC236}">
                <a16:creationId xmlns:a16="http://schemas.microsoft.com/office/drawing/2014/main" id="{18BF5E55-A745-97EB-6EB0-C55E927CE4DA}"/>
              </a:ext>
            </a:extLst>
          </p:cNvPr>
          <p:cNvSpPr txBox="1">
            <a:spLocks noChangeArrowheads="1"/>
          </p:cNvSpPr>
          <p:nvPr/>
        </p:nvSpPr>
        <p:spPr bwMode="auto">
          <a:xfrm>
            <a:off x="611188" y="65088"/>
            <a:ext cx="756126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a:solidFill>
                  <a:schemeClr val="accent2"/>
                </a:solidFill>
                <a:latin typeface="Tahoma" panose="020B0604030504040204" pitchFamily="34" charset="0"/>
              </a:rPr>
              <a:t>SPECT/CT:  </a:t>
            </a:r>
            <a:r>
              <a:rPr lang="en-GB" altLang="en-US" sz="2000">
                <a:latin typeface="Tahoma" panose="020B0604030504040204" pitchFamily="34" charset="0"/>
              </a:rPr>
              <a:t>improved localisation with hybrid imaging may increase sensitivity</a:t>
            </a:r>
            <a:endParaRPr lang="en-GB" altLang="en-US" sz="2000">
              <a:solidFill>
                <a:srgbClr val="FFFF00"/>
              </a:solidFill>
              <a:latin typeface="Tahoma" panose="020B0604030504040204" pitchFamily="34" charset="0"/>
            </a:endParaRPr>
          </a:p>
        </p:txBody>
      </p:sp>
      <p:sp>
        <p:nvSpPr>
          <p:cNvPr id="9223" name="Line 7">
            <a:extLst>
              <a:ext uri="{FF2B5EF4-FFF2-40B4-BE49-F238E27FC236}">
                <a16:creationId xmlns:a16="http://schemas.microsoft.com/office/drawing/2014/main" id="{3F5306BE-9E0D-6695-E038-768B7CD2C5B9}"/>
              </a:ext>
            </a:extLst>
          </p:cNvPr>
          <p:cNvSpPr>
            <a:spLocks noChangeShapeType="1"/>
          </p:cNvSpPr>
          <p:nvPr/>
        </p:nvSpPr>
        <p:spPr bwMode="auto">
          <a:xfrm>
            <a:off x="2700338" y="2997200"/>
            <a:ext cx="36036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224" name="Line 8">
            <a:extLst>
              <a:ext uri="{FF2B5EF4-FFF2-40B4-BE49-F238E27FC236}">
                <a16:creationId xmlns:a16="http://schemas.microsoft.com/office/drawing/2014/main" id="{12921D92-93EA-9D62-F1C3-BCA16ED7BE1E}"/>
              </a:ext>
            </a:extLst>
          </p:cNvPr>
          <p:cNvSpPr>
            <a:spLocks noChangeShapeType="1"/>
          </p:cNvSpPr>
          <p:nvPr/>
        </p:nvSpPr>
        <p:spPr bwMode="auto">
          <a:xfrm>
            <a:off x="2843213" y="3213100"/>
            <a:ext cx="360362"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225" name="Text Box 9">
            <a:extLst>
              <a:ext uri="{FF2B5EF4-FFF2-40B4-BE49-F238E27FC236}">
                <a16:creationId xmlns:a16="http://schemas.microsoft.com/office/drawing/2014/main" id="{F2F2A9D1-AF18-A172-47FE-908E08CA339E}"/>
              </a:ext>
            </a:extLst>
          </p:cNvPr>
          <p:cNvSpPr txBox="1">
            <a:spLocks noChangeArrowheads="1"/>
          </p:cNvSpPr>
          <p:nvPr/>
        </p:nvSpPr>
        <p:spPr bwMode="auto">
          <a:xfrm>
            <a:off x="3779838" y="6343650"/>
            <a:ext cx="4576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2400">
                <a:latin typeface="Tahoma" panose="020B0604030504040204" pitchFamily="34" charset="0"/>
              </a:rPr>
              <a:t>                               </a:t>
            </a:r>
            <a:r>
              <a:rPr lang="en-GB" altLang="en-US" sz="900">
                <a:latin typeface="Tahoma" panose="020B0604030504040204" pitchFamily="34" charset="0"/>
              </a:rPr>
              <a:t>Courtesy of Dr Navalkissoor</a:t>
            </a:r>
          </a:p>
        </p:txBody>
      </p:sp>
      <p:sp>
        <p:nvSpPr>
          <p:cNvPr id="9226" name="TextBox 1">
            <a:extLst>
              <a:ext uri="{FF2B5EF4-FFF2-40B4-BE49-F238E27FC236}">
                <a16:creationId xmlns:a16="http://schemas.microsoft.com/office/drawing/2014/main" id="{3F03050B-DDE4-E3CC-764B-4D57B2C67CCA}"/>
              </a:ext>
            </a:extLst>
          </p:cNvPr>
          <p:cNvSpPr txBox="1">
            <a:spLocks noChangeArrowheads="1"/>
          </p:cNvSpPr>
          <p:nvPr/>
        </p:nvSpPr>
        <p:spPr bwMode="auto">
          <a:xfrm>
            <a:off x="487363" y="4900613"/>
            <a:ext cx="3457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a:t>In-111 pentetreotide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5B144D7B-229E-28F2-0F50-AF71ED7F1F26}"/>
              </a:ext>
            </a:extLst>
          </p:cNvPr>
          <p:cNvSpPr>
            <a:spLocks noGrp="1" noChangeArrowheads="1"/>
          </p:cNvSpPr>
          <p:nvPr>
            <p:ph type="title"/>
          </p:nvPr>
        </p:nvSpPr>
        <p:spPr/>
        <p:txBody>
          <a:bodyPr/>
          <a:lstStyle/>
          <a:p>
            <a:r>
              <a:rPr lang="en-GB" altLang="en-US"/>
              <a:t>SPECT-CT improves specificity</a:t>
            </a:r>
          </a:p>
        </p:txBody>
      </p:sp>
      <p:pic>
        <p:nvPicPr>
          <p:cNvPr id="11267" name="Picture 5">
            <a:extLst>
              <a:ext uri="{FF2B5EF4-FFF2-40B4-BE49-F238E27FC236}">
                <a16:creationId xmlns:a16="http://schemas.microsoft.com/office/drawing/2014/main" id="{8CE25BBD-2B29-143B-9401-C823D50784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44675"/>
            <a:ext cx="36734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a:extLst>
              <a:ext uri="{FF2B5EF4-FFF2-40B4-BE49-F238E27FC236}">
                <a16:creationId xmlns:a16="http://schemas.microsoft.com/office/drawing/2014/main" id="{0CBC108F-C748-0AC7-149E-13BC029349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4050" y="3284538"/>
            <a:ext cx="40894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7">
            <a:extLst>
              <a:ext uri="{FF2B5EF4-FFF2-40B4-BE49-F238E27FC236}">
                <a16:creationId xmlns:a16="http://schemas.microsoft.com/office/drawing/2014/main" id="{C32DD637-9B51-EA60-6C37-081CED94AF3B}"/>
              </a:ext>
            </a:extLst>
          </p:cNvPr>
          <p:cNvSpPr txBox="1">
            <a:spLocks noChangeArrowheads="1"/>
          </p:cNvSpPr>
          <p:nvPr/>
        </p:nvSpPr>
        <p:spPr bwMode="auto">
          <a:xfrm>
            <a:off x="4643438" y="1844675"/>
            <a:ext cx="3241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t>Is this colonic activity</a:t>
            </a:r>
          </a:p>
        </p:txBody>
      </p:sp>
      <p:sp>
        <p:nvSpPr>
          <p:cNvPr id="11270" name="TextBox 8">
            <a:extLst>
              <a:ext uri="{FF2B5EF4-FFF2-40B4-BE49-F238E27FC236}">
                <a16:creationId xmlns:a16="http://schemas.microsoft.com/office/drawing/2014/main" id="{0874B6E7-FEC1-D684-64E6-79050B6464DD}"/>
              </a:ext>
            </a:extLst>
          </p:cNvPr>
          <p:cNvSpPr txBox="1">
            <a:spLocks noChangeArrowheads="1"/>
          </p:cNvSpPr>
          <p:nvPr/>
        </p:nvSpPr>
        <p:spPr bwMode="auto">
          <a:xfrm>
            <a:off x="900113" y="4652963"/>
            <a:ext cx="2592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t>On SPECT-CT its actually peritoneal mets</a:t>
            </a:r>
          </a:p>
        </p:txBody>
      </p:sp>
      <p:sp>
        <p:nvSpPr>
          <p:cNvPr id="11271" name="TextBox 1">
            <a:extLst>
              <a:ext uri="{FF2B5EF4-FFF2-40B4-BE49-F238E27FC236}">
                <a16:creationId xmlns:a16="http://schemas.microsoft.com/office/drawing/2014/main" id="{CF97F7DA-561B-E77D-6266-821DADB8AAD7}"/>
              </a:ext>
            </a:extLst>
          </p:cNvPr>
          <p:cNvSpPr txBox="1">
            <a:spLocks noChangeArrowheads="1"/>
          </p:cNvSpPr>
          <p:nvPr/>
        </p:nvSpPr>
        <p:spPr bwMode="auto">
          <a:xfrm>
            <a:off x="827088" y="5876925"/>
            <a:ext cx="2808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a:t>In-111 Pentetrotide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74817C3-2B84-8E39-4465-760AC7FAA72E}"/>
              </a:ext>
            </a:extLst>
          </p:cNvPr>
          <p:cNvSpPr>
            <a:spLocks noGrp="1" noChangeArrowheads="1"/>
          </p:cNvSpPr>
          <p:nvPr>
            <p:ph type="title"/>
          </p:nvPr>
        </p:nvSpPr>
        <p:spPr/>
        <p:txBody>
          <a:bodyPr/>
          <a:lstStyle/>
          <a:p>
            <a:r>
              <a:rPr lang="en-GB" altLang="en-US"/>
              <a:t>Finding unexpected disease</a:t>
            </a:r>
          </a:p>
        </p:txBody>
      </p:sp>
      <p:pic>
        <p:nvPicPr>
          <p:cNvPr id="12291" name="Picture 2">
            <a:extLst>
              <a:ext uri="{FF2B5EF4-FFF2-40B4-BE49-F238E27FC236}">
                <a16:creationId xmlns:a16="http://schemas.microsoft.com/office/drawing/2014/main" id="{38F8E88F-37DF-95E5-C9CF-4101362BF76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3863" y="2349500"/>
            <a:ext cx="4433887"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
            <a:extLst>
              <a:ext uri="{FF2B5EF4-FFF2-40B4-BE49-F238E27FC236}">
                <a16:creationId xmlns:a16="http://schemas.microsoft.com/office/drawing/2014/main" id="{7DCECA17-4C88-FC19-4592-2D6ADB7E2B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2216150"/>
            <a:ext cx="2309812"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2">
            <a:extLst>
              <a:ext uri="{FF2B5EF4-FFF2-40B4-BE49-F238E27FC236}">
                <a16:creationId xmlns:a16="http://schemas.microsoft.com/office/drawing/2014/main" id="{2BB7A5ED-13DE-816C-3A98-2D9BCA6DBBCE}"/>
              </a:ext>
            </a:extLst>
          </p:cNvPr>
          <p:cNvSpPr txBox="1">
            <a:spLocks noChangeArrowheads="1"/>
          </p:cNvSpPr>
          <p:nvPr/>
        </p:nvSpPr>
        <p:spPr bwMode="auto">
          <a:xfrm>
            <a:off x="971550" y="5949950"/>
            <a:ext cx="6696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800"/>
              <a:t>In-111 pentreotide finding unexpected sites of metastatic NETs</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72A04B26C3F244A88D18C4F6F83661" ma:contentTypeVersion="17" ma:contentTypeDescription="Create a new document." ma:contentTypeScope="" ma:versionID="759632dfc5543a3dda15c322fbc63b75">
  <xsd:schema xmlns:xsd="http://www.w3.org/2001/XMLSchema" xmlns:xs="http://www.w3.org/2001/XMLSchema" xmlns:p="http://schemas.microsoft.com/office/2006/metadata/properties" xmlns:ns2="f810639e-b55c-45d8-baec-81c336fc5747" xmlns:ns3="514cf9ee-2086-46a5-b02c-05a4a5626588" targetNamespace="http://schemas.microsoft.com/office/2006/metadata/properties" ma:root="true" ma:fieldsID="b813e36c5e1a015853c6461e7994c6d4" ns2:_="" ns3:_="">
    <xsd:import namespace="f810639e-b55c-45d8-baec-81c336fc5747"/>
    <xsd:import namespace="514cf9ee-2086-46a5-b02c-05a4a56265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10639e-b55c-45d8-baec-81c336fc57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d480c07-57bd-4123-8f08-f7a302dcf8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4cf9ee-2086-46a5-b02c-05a4a562658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1137e20-7a37-4215-907a-89c7a03ffad4}" ma:internalName="TaxCatchAll" ma:showField="CatchAllData" ma:web="514cf9ee-2086-46a5-b02c-05a4a56265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14cf9ee-2086-46a5-b02c-05a4a5626588" xsi:nil="true"/>
    <lcf76f155ced4ddcb4097134ff3c332f xmlns="f810639e-b55c-45d8-baec-81c336fc574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C853292-B810-4338-8A82-6749A22AB710}"/>
</file>

<file path=customXml/itemProps2.xml><?xml version="1.0" encoding="utf-8"?>
<ds:datastoreItem xmlns:ds="http://schemas.openxmlformats.org/officeDocument/2006/customXml" ds:itemID="{E377F920-5AD1-4642-B771-57170713FDB0}"/>
</file>

<file path=customXml/itemProps3.xml><?xml version="1.0" encoding="utf-8"?>
<ds:datastoreItem xmlns:ds="http://schemas.openxmlformats.org/officeDocument/2006/customXml" ds:itemID="{4B3D070C-1A96-444A-85B7-48E357142D0B}"/>
</file>

<file path=docProps/app.xml><?xml version="1.0" encoding="utf-8"?>
<Properties xmlns="http://schemas.openxmlformats.org/officeDocument/2006/extended-properties" xmlns:vt="http://schemas.openxmlformats.org/officeDocument/2006/docPropsVTypes">
  <Template>Office Theme</Template>
  <TotalTime>205</TotalTime>
  <Words>1848</Words>
  <Application>Microsoft Office PowerPoint</Application>
  <PresentationFormat>On-screen Show (4:3)</PresentationFormat>
  <Paragraphs>237</Paragraphs>
  <Slides>41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Tahoma</vt:lpstr>
      <vt:lpstr>Times New Roman</vt:lpstr>
      <vt:lpstr>Wingdings</vt:lpstr>
      <vt:lpstr>Office Theme</vt:lpstr>
      <vt:lpstr>NET Theragnostics-1  Prof John Buscombe</vt:lpstr>
      <vt:lpstr>Introduction </vt:lpstr>
      <vt:lpstr>The start: [123I]I-Tyr-octreotide</vt:lpstr>
      <vt:lpstr>In-111-DTPA octreotide</vt:lpstr>
      <vt:lpstr>Planar vs SPECT In-111 pentreotide imaging</vt:lpstr>
      <vt:lpstr>SPECT-CT in somatostatin imaging</vt:lpstr>
      <vt:lpstr>PowerPoint Presentation</vt:lpstr>
      <vt:lpstr>SPECT-CT improves specificity</vt:lpstr>
      <vt:lpstr>Finding unexpected disease</vt:lpstr>
      <vt:lpstr>Wong et al Acad Radiol 2010</vt:lpstr>
      <vt:lpstr>Perri et al QJNM 2009</vt:lpstr>
      <vt:lpstr>Tc-99m HYNIC TATE</vt:lpstr>
      <vt:lpstr>NEN/NET –midgut - carcinoid</vt:lpstr>
      <vt:lpstr>PowerPoint Presentation</vt:lpstr>
      <vt:lpstr>On Contrast enhanced CT no definitive pathology, seen in small bowell.  In SRS focal increase of radiotracer uptake in small bowel tumour. Surgery and pathology confirmed NETG1 (Ki-67&lt;2%,) s2.5 cm tumour, In addition multiple liver metastases seen showing high 99mTc HYNICTOC (Tektretyde) uptake.</vt:lpstr>
      <vt:lpstr>Can we improve on SPECT-CT</vt:lpstr>
      <vt:lpstr>What is Ga-68 DOTATATE</vt:lpstr>
      <vt:lpstr>Ga-68 somatostatins</vt:lpstr>
      <vt:lpstr>Comparison of In-111 pentetreotide with Ga-68 Dotatate PET /computed tomography uptake patterns in patients with Neuroendocrine tumours R Srirajaskanthan, J Bomanji, A-M Quigley, I Kayani, ME Caplin, JCO 2010 </vt:lpstr>
      <vt:lpstr>PowerPoint Presentation</vt:lpstr>
      <vt:lpstr>PowerPoint Presentation</vt:lpstr>
      <vt:lpstr>PowerPoint Presentation</vt:lpstr>
      <vt:lpstr>Ga-68 DOTATATE-small primary</vt:lpstr>
      <vt:lpstr>Ga-68 DOTATATE in Pancreatic NET</vt:lpstr>
      <vt:lpstr>Ga-68 DOTATATE in MTC</vt:lpstr>
      <vt:lpstr>Ga-68 DOTATATE vs In-111 octreotide phase III trial data</vt:lpstr>
      <vt:lpstr>FDG vs Ga-68 DOTATATE</vt:lpstr>
      <vt:lpstr>F-18 FDG measure metabolism and Ga-68 DOTATATE receptor activity </vt:lpstr>
      <vt:lpstr>PowerPoint Presentation</vt:lpstr>
      <vt:lpstr>Compared to CT/MR</vt:lpstr>
      <vt:lpstr>PowerPoint Presentation</vt:lpstr>
      <vt:lpstr>Theragnostics</vt:lpstr>
      <vt:lpstr>Theranostic pair in ACTHoma</vt:lpstr>
      <vt:lpstr>New ideas in Somatostatin PET</vt:lpstr>
      <vt:lpstr>Use of antagonists </vt:lpstr>
      <vt:lpstr>Ga-68 DOTATATE vs Ga-68 NODAGA JR11 Lin Z et al JNM 2023</vt:lpstr>
      <vt:lpstr>F-18 AIF-NOTA PET</vt:lpstr>
      <vt:lpstr>Comparing Ga-68 DOTATATE vs F-18 NOTA-octreotide </vt:lpstr>
      <vt:lpstr>Comparing Ga-68 DOTATATE vs F-18 NOTA-octreotide </vt:lpstr>
      <vt:lpstr>[64Cu]Cu-DOTA-TATE (Detectnet™)1,2</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 Buscombe’s quiz</dc:title>
  <dc:creator>John Buscombe</dc:creator>
  <cp:lastModifiedBy>John Buscombe</cp:lastModifiedBy>
  <cp:revision>31</cp:revision>
  <dcterms:created xsi:type="dcterms:W3CDTF">2016-08-21T15:47:44Z</dcterms:created>
  <dcterms:modified xsi:type="dcterms:W3CDTF">2025-07-25T09:27:14Z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0x0101004872A04B26C3F244A88D18C4F6F83661</vt:lpwstr>
  </property>
</Properties>
</file>